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92"/>
  </p:notesMasterIdLst>
  <p:sldIdLst>
    <p:sldId id="256" r:id="rId2"/>
    <p:sldId id="257" r:id="rId3"/>
    <p:sldId id="492" r:id="rId4"/>
    <p:sldId id="493" r:id="rId5"/>
    <p:sldId id="489" r:id="rId6"/>
    <p:sldId id="258" r:id="rId7"/>
    <p:sldId id="259" r:id="rId8"/>
    <p:sldId id="260" r:id="rId9"/>
    <p:sldId id="261" r:id="rId10"/>
    <p:sldId id="490" r:id="rId11"/>
    <p:sldId id="262" r:id="rId12"/>
    <p:sldId id="391" r:id="rId13"/>
    <p:sldId id="392" r:id="rId14"/>
    <p:sldId id="485" r:id="rId15"/>
    <p:sldId id="486" r:id="rId16"/>
    <p:sldId id="488" r:id="rId17"/>
    <p:sldId id="496" r:id="rId18"/>
    <p:sldId id="495" r:id="rId19"/>
    <p:sldId id="494" r:id="rId20"/>
    <p:sldId id="497" r:id="rId21"/>
    <p:sldId id="498" r:id="rId22"/>
    <p:sldId id="499" r:id="rId23"/>
    <p:sldId id="500" r:id="rId24"/>
    <p:sldId id="501" r:id="rId25"/>
    <p:sldId id="263" r:id="rId26"/>
    <p:sldId id="503" r:id="rId27"/>
    <p:sldId id="504" r:id="rId28"/>
    <p:sldId id="505" r:id="rId29"/>
    <p:sldId id="266" r:id="rId30"/>
    <p:sldId id="265" r:id="rId31"/>
    <p:sldId id="507" r:id="rId32"/>
    <p:sldId id="508" r:id="rId33"/>
    <p:sldId id="509" r:id="rId34"/>
    <p:sldId id="510" r:id="rId35"/>
    <p:sldId id="517" r:id="rId36"/>
    <p:sldId id="273" r:id="rId37"/>
    <p:sldId id="279" r:id="rId38"/>
    <p:sldId id="511" r:id="rId39"/>
    <p:sldId id="512" r:id="rId40"/>
    <p:sldId id="513" r:id="rId41"/>
    <p:sldId id="514" r:id="rId42"/>
    <p:sldId id="264" r:id="rId43"/>
    <p:sldId id="515" r:id="rId44"/>
    <p:sldId id="516" r:id="rId45"/>
    <p:sldId id="267" r:id="rId46"/>
    <p:sldId id="268" r:id="rId47"/>
    <p:sldId id="269" r:id="rId48"/>
    <p:sldId id="280" r:id="rId49"/>
    <p:sldId id="274" r:id="rId50"/>
    <p:sldId id="275" r:id="rId51"/>
    <p:sldId id="276" r:id="rId52"/>
    <p:sldId id="271" r:id="rId53"/>
    <p:sldId id="272" r:id="rId54"/>
    <p:sldId id="270" r:id="rId55"/>
    <p:sldId id="277" r:id="rId56"/>
    <p:sldId id="518" r:id="rId57"/>
    <p:sldId id="519" r:id="rId58"/>
    <p:sldId id="520" r:id="rId59"/>
    <p:sldId id="521" r:id="rId60"/>
    <p:sldId id="522" r:id="rId61"/>
    <p:sldId id="523" r:id="rId62"/>
    <p:sldId id="524" r:id="rId63"/>
    <p:sldId id="526" r:id="rId64"/>
    <p:sldId id="527" r:id="rId65"/>
    <p:sldId id="528" r:id="rId66"/>
    <p:sldId id="529" r:id="rId67"/>
    <p:sldId id="530" r:id="rId68"/>
    <p:sldId id="532" r:id="rId69"/>
    <p:sldId id="533" r:id="rId70"/>
    <p:sldId id="534" r:id="rId71"/>
    <p:sldId id="535" r:id="rId72"/>
    <p:sldId id="536" r:id="rId73"/>
    <p:sldId id="294" r:id="rId74"/>
    <p:sldId id="300" r:id="rId75"/>
    <p:sldId id="357" r:id="rId76"/>
    <p:sldId id="353" r:id="rId77"/>
    <p:sldId id="319" r:id="rId78"/>
    <p:sldId id="322" r:id="rId79"/>
    <p:sldId id="354" r:id="rId80"/>
    <p:sldId id="323" r:id="rId81"/>
    <p:sldId id="324" r:id="rId82"/>
    <p:sldId id="356" r:id="rId83"/>
    <p:sldId id="330" r:id="rId84"/>
    <p:sldId id="345" r:id="rId85"/>
    <p:sldId id="346" r:id="rId86"/>
    <p:sldId id="347" r:id="rId87"/>
    <p:sldId id="348" r:id="rId88"/>
    <p:sldId id="349" r:id="rId89"/>
    <p:sldId id="350" r:id="rId90"/>
    <p:sldId id="278"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vdeep S" initials="NS" lastIdx="2" clrIdx="0">
    <p:extLst>
      <p:ext uri="{19B8F6BF-5375-455C-9EA6-DF929625EA0E}">
        <p15:presenceInfo xmlns:p15="http://schemas.microsoft.com/office/powerpoint/2012/main" userId="34a13ad8b020625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87" d="100"/>
          <a:sy n="87" d="100"/>
        </p:scale>
        <p:origin x="480" y="62"/>
      </p:cViewPr>
      <p:guideLst/>
    </p:cSldViewPr>
  </p:slideViewPr>
  <p:notesTextViewPr>
    <p:cViewPr>
      <p:scale>
        <a:sx n="50" d="100"/>
        <a:sy n="5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 Id="rId5" Type="http://schemas.openxmlformats.org/officeDocument/2006/relationships/image" Target="../media/image58.wmf"/><Relationship Id="rId4" Type="http://schemas.openxmlformats.org/officeDocument/2006/relationships/image" Target="../media/image5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B004C1-BCEB-4FE3-A3F7-5869E4C86C71}" type="datetimeFigureOut">
              <a:rPr lang="en-IN" smtClean="0"/>
              <a:t>03-02-2020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558BD7-FCC0-450A-BF6A-3EFECD4FB590}" type="slidenum">
              <a:rPr lang="en-IN" smtClean="0"/>
              <a:t>‹#›</a:t>
            </a:fld>
            <a:endParaRPr lang="en-IN"/>
          </a:p>
        </p:txBody>
      </p:sp>
    </p:spTree>
    <p:extLst>
      <p:ext uri="{BB962C8B-B14F-4D97-AF65-F5344CB8AC3E}">
        <p14:creationId xmlns:p14="http://schemas.microsoft.com/office/powerpoint/2010/main" val="2733678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Eigenvalues_and_eigenvectors"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Computer_vision"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558BD7-FCC0-450A-BF6A-3EFECD4FB590}" type="slidenum">
              <a:rPr lang="en-IN" smtClean="0"/>
              <a:t>6</a:t>
            </a:fld>
            <a:endParaRPr lang="en-IN"/>
          </a:p>
        </p:txBody>
      </p:sp>
    </p:spTree>
    <p:extLst>
      <p:ext uri="{BB962C8B-B14F-4D97-AF65-F5344CB8AC3E}">
        <p14:creationId xmlns:p14="http://schemas.microsoft.com/office/powerpoint/2010/main" val="1179361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090142-C94D-451A-BBCB-1B9FCF1C0806}"/>
              </a:ext>
            </a:extLst>
          </p:cNvPr>
          <p:cNvSpPr>
            <a:spLocks noGrp="1" noChangeArrowheads="1"/>
          </p:cNvSpPr>
          <p:nvPr>
            <p:ph type="sldNum" sz="quarter" idx="5"/>
          </p:nvPr>
        </p:nvSpPr>
        <p:spPr>
          <a:ln/>
        </p:spPr>
        <p:txBody>
          <a:bodyPr/>
          <a:lstStyle/>
          <a:p>
            <a:fld id="{D3F84CCD-4689-44F0-A653-EBB5ADD59635}" type="slidenum">
              <a:rPr lang="en-US" altLang="en-US"/>
              <a:pPr/>
              <a:t>58</a:t>
            </a:fld>
            <a:endParaRPr lang="en-US" altLang="en-US"/>
          </a:p>
        </p:txBody>
      </p:sp>
      <p:sp>
        <p:nvSpPr>
          <p:cNvPr id="106498" name="Rectangle 7">
            <a:extLst>
              <a:ext uri="{FF2B5EF4-FFF2-40B4-BE49-F238E27FC236}">
                <a16:creationId xmlns:a16="http://schemas.microsoft.com/office/drawing/2014/main" id="{25D57B8A-636B-47E6-85CA-70ECAB161BE8}"/>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AB81C902-A008-4442-A451-191EEC706901}" type="slidenum">
              <a:rPr lang="en-US" altLang="en-US" sz="1200"/>
              <a:pPr algn="r"/>
              <a:t>58</a:t>
            </a:fld>
            <a:endParaRPr lang="en-US" altLang="en-US" sz="1200"/>
          </a:p>
        </p:txBody>
      </p:sp>
      <p:sp>
        <p:nvSpPr>
          <p:cNvPr id="106499" name="Rectangle 2">
            <a:extLst>
              <a:ext uri="{FF2B5EF4-FFF2-40B4-BE49-F238E27FC236}">
                <a16:creationId xmlns:a16="http://schemas.microsoft.com/office/drawing/2014/main" id="{7A66B2A2-3917-4083-A324-0D857CDCF1E1}"/>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3C59C63A-A4B5-4E94-B05C-21532B5973C5}"/>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C8AED12-B74E-46FA-8356-CC5AC261708A}"/>
              </a:ext>
            </a:extLst>
          </p:cNvPr>
          <p:cNvSpPr>
            <a:spLocks noGrp="1" noChangeArrowheads="1"/>
          </p:cNvSpPr>
          <p:nvPr>
            <p:ph type="sldNum" sz="quarter" idx="5"/>
          </p:nvPr>
        </p:nvSpPr>
        <p:spPr>
          <a:ln/>
        </p:spPr>
        <p:txBody>
          <a:bodyPr/>
          <a:lstStyle/>
          <a:p>
            <a:fld id="{7C4FB28E-E65B-4AC8-B4FC-CF44DF35D654}" type="slidenum">
              <a:rPr lang="en-US" altLang="en-US"/>
              <a:pPr/>
              <a:t>59</a:t>
            </a:fld>
            <a:endParaRPr lang="en-US" altLang="en-US"/>
          </a:p>
        </p:txBody>
      </p:sp>
      <p:sp>
        <p:nvSpPr>
          <p:cNvPr id="108546" name="Rectangle 7">
            <a:extLst>
              <a:ext uri="{FF2B5EF4-FFF2-40B4-BE49-F238E27FC236}">
                <a16:creationId xmlns:a16="http://schemas.microsoft.com/office/drawing/2014/main" id="{DF4FB30D-CB91-4D87-94F7-F5066047F5CE}"/>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6E8ABCC3-A475-43D4-A50D-3ECD6BE703AC}" type="slidenum">
              <a:rPr lang="en-US" altLang="en-US" sz="1200"/>
              <a:pPr algn="r"/>
              <a:t>59</a:t>
            </a:fld>
            <a:endParaRPr lang="en-US" altLang="en-US" sz="1200"/>
          </a:p>
        </p:txBody>
      </p:sp>
      <p:sp>
        <p:nvSpPr>
          <p:cNvPr id="108547" name="Rectangle 2">
            <a:extLst>
              <a:ext uri="{FF2B5EF4-FFF2-40B4-BE49-F238E27FC236}">
                <a16:creationId xmlns:a16="http://schemas.microsoft.com/office/drawing/2014/main" id="{6D51D3D5-B0C5-4696-9AC6-51FD3CF8FCCB}"/>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55DC364E-826C-4D3D-839C-140E755840B7}"/>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63D45DA-A973-4D7B-ABEF-5E9EC3A96C85}"/>
              </a:ext>
            </a:extLst>
          </p:cNvPr>
          <p:cNvSpPr>
            <a:spLocks noGrp="1" noChangeArrowheads="1"/>
          </p:cNvSpPr>
          <p:nvPr>
            <p:ph type="sldNum" sz="quarter" idx="5"/>
          </p:nvPr>
        </p:nvSpPr>
        <p:spPr>
          <a:ln/>
        </p:spPr>
        <p:txBody>
          <a:bodyPr/>
          <a:lstStyle/>
          <a:p>
            <a:fld id="{72165435-CD74-4D32-8550-5838AB73014B}" type="slidenum">
              <a:rPr lang="en-US" altLang="en-US"/>
              <a:pPr/>
              <a:t>61</a:t>
            </a:fld>
            <a:endParaRPr lang="en-US" altLang="en-US"/>
          </a:p>
        </p:txBody>
      </p:sp>
      <p:sp>
        <p:nvSpPr>
          <p:cNvPr id="113666" name="Rectangle 7">
            <a:extLst>
              <a:ext uri="{FF2B5EF4-FFF2-40B4-BE49-F238E27FC236}">
                <a16:creationId xmlns:a16="http://schemas.microsoft.com/office/drawing/2014/main" id="{561FD337-BF16-4E55-B595-F2BA44E56E54}"/>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B738FD1E-2EC2-42FF-81A1-D0C4E638F6C4}" type="slidenum">
              <a:rPr lang="en-US" altLang="en-US" sz="1200"/>
              <a:pPr algn="r"/>
              <a:t>61</a:t>
            </a:fld>
            <a:endParaRPr lang="en-US" altLang="en-US" sz="1200"/>
          </a:p>
        </p:txBody>
      </p:sp>
      <p:sp>
        <p:nvSpPr>
          <p:cNvPr id="113667" name="Rectangle 2">
            <a:extLst>
              <a:ext uri="{FF2B5EF4-FFF2-40B4-BE49-F238E27FC236}">
                <a16:creationId xmlns:a16="http://schemas.microsoft.com/office/drawing/2014/main" id="{AAC17AEF-2A14-426F-B77F-F560768B30AD}"/>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E39BF963-1403-42B9-B427-BE5E09BC6DC6}"/>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CDCE72-759E-434E-B27B-6433FF832836}"/>
              </a:ext>
            </a:extLst>
          </p:cNvPr>
          <p:cNvSpPr>
            <a:spLocks noGrp="1" noChangeArrowheads="1"/>
          </p:cNvSpPr>
          <p:nvPr>
            <p:ph type="sldNum" sz="quarter" idx="5"/>
          </p:nvPr>
        </p:nvSpPr>
        <p:spPr>
          <a:ln/>
        </p:spPr>
        <p:txBody>
          <a:bodyPr/>
          <a:lstStyle/>
          <a:p>
            <a:fld id="{0C18114B-7018-4F8F-B6D9-F8B13405AC63}" type="slidenum">
              <a:rPr lang="en-US" altLang="en-US"/>
              <a:pPr/>
              <a:t>62</a:t>
            </a:fld>
            <a:endParaRPr lang="en-US" altLang="en-US"/>
          </a:p>
        </p:txBody>
      </p:sp>
      <p:sp>
        <p:nvSpPr>
          <p:cNvPr id="111618" name="Rectangle 7">
            <a:extLst>
              <a:ext uri="{FF2B5EF4-FFF2-40B4-BE49-F238E27FC236}">
                <a16:creationId xmlns:a16="http://schemas.microsoft.com/office/drawing/2014/main" id="{BE52C156-7472-4858-BFF0-21C64385E3A6}"/>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98C10A38-06CD-4E8A-AD22-F37B3BEC9E23}" type="slidenum">
              <a:rPr lang="en-US" altLang="en-US" sz="1200"/>
              <a:pPr algn="r"/>
              <a:t>62</a:t>
            </a:fld>
            <a:endParaRPr lang="en-US" altLang="en-US" sz="1200"/>
          </a:p>
        </p:txBody>
      </p:sp>
      <p:sp>
        <p:nvSpPr>
          <p:cNvPr id="111619" name="Rectangle 2">
            <a:extLst>
              <a:ext uri="{FF2B5EF4-FFF2-40B4-BE49-F238E27FC236}">
                <a16:creationId xmlns:a16="http://schemas.microsoft.com/office/drawing/2014/main" id="{7888CAF1-182B-458F-B176-113824B019E8}"/>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0FE9F2BD-C2E8-4866-9F24-D1E9D4EB6555}"/>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77156F-D462-4236-BC79-4A64A60D4BF3}"/>
              </a:ext>
            </a:extLst>
          </p:cNvPr>
          <p:cNvSpPr>
            <a:spLocks noGrp="1" noChangeArrowheads="1"/>
          </p:cNvSpPr>
          <p:nvPr>
            <p:ph type="sldNum" sz="quarter" idx="5"/>
          </p:nvPr>
        </p:nvSpPr>
        <p:spPr>
          <a:ln/>
        </p:spPr>
        <p:txBody>
          <a:bodyPr/>
          <a:lstStyle/>
          <a:p>
            <a:fld id="{E7A04E8F-A275-4E5B-B5A2-57F23A0F77FA}" type="slidenum">
              <a:rPr lang="en-US" altLang="en-US"/>
              <a:pPr/>
              <a:t>64</a:t>
            </a:fld>
            <a:endParaRPr lang="en-US" altLang="en-US"/>
          </a:p>
        </p:txBody>
      </p:sp>
      <p:sp>
        <p:nvSpPr>
          <p:cNvPr id="116738" name="Rectangle 7">
            <a:extLst>
              <a:ext uri="{FF2B5EF4-FFF2-40B4-BE49-F238E27FC236}">
                <a16:creationId xmlns:a16="http://schemas.microsoft.com/office/drawing/2014/main" id="{CFEBBB27-5406-4C19-B8C2-DF866A2B0A5C}"/>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70D6FCC2-CBF9-4A33-9E06-C970AE15E918}" type="slidenum">
              <a:rPr lang="en-US" altLang="en-US" sz="1200"/>
              <a:pPr algn="r"/>
              <a:t>64</a:t>
            </a:fld>
            <a:endParaRPr lang="en-US" altLang="en-US" sz="1200"/>
          </a:p>
        </p:txBody>
      </p:sp>
      <p:sp>
        <p:nvSpPr>
          <p:cNvPr id="116739" name="Rectangle 2">
            <a:extLst>
              <a:ext uri="{FF2B5EF4-FFF2-40B4-BE49-F238E27FC236}">
                <a16:creationId xmlns:a16="http://schemas.microsoft.com/office/drawing/2014/main" id="{A5534692-4863-45DD-8D37-3D3604DBBDA1}"/>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26281C28-2632-4E50-8F11-BD5E66B819FC}"/>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602DD2-0A96-4443-A782-05383E3947CE}"/>
              </a:ext>
            </a:extLst>
          </p:cNvPr>
          <p:cNvSpPr>
            <a:spLocks noGrp="1" noChangeArrowheads="1"/>
          </p:cNvSpPr>
          <p:nvPr>
            <p:ph type="sldNum" sz="quarter" idx="5"/>
          </p:nvPr>
        </p:nvSpPr>
        <p:spPr>
          <a:ln/>
        </p:spPr>
        <p:txBody>
          <a:bodyPr/>
          <a:lstStyle/>
          <a:p>
            <a:fld id="{0D256873-2099-486E-83D0-A03CFA9C7CAE}" type="slidenum">
              <a:rPr lang="en-US" altLang="en-US"/>
              <a:pPr/>
              <a:t>68</a:t>
            </a:fld>
            <a:endParaRPr lang="en-US" altLang="en-US"/>
          </a:p>
        </p:txBody>
      </p:sp>
      <p:sp>
        <p:nvSpPr>
          <p:cNvPr id="138242" name="Rectangle 7">
            <a:extLst>
              <a:ext uri="{FF2B5EF4-FFF2-40B4-BE49-F238E27FC236}">
                <a16:creationId xmlns:a16="http://schemas.microsoft.com/office/drawing/2014/main" id="{233362F4-5D24-41C9-8B92-0917A5329E90}"/>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323C930A-E1B9-4B45-AC97-145EEBBA36C6}" type="slidenum">
              <a:rPr lang="en-US" altLang="en-US" sz="1200"/>
              <a:pPr algn="r"/>
              <a:t>68</a:t>
            </a:fld>
            <a:endParaRPr lang="en-US" altLang="en-US" sz="1200"/>
          </a:p>
        </p:txBody>
      </p:sp>
      <p:sp>
        <p:nvSpPr>
          <p:cNvPr id="138243" name="Rectangle 2">
            <a:extLst>
              <a:ext uri="{FF2B5EF4-FFF2-40B4-BE49-F238E27FC236}">
                <a16:creationId xmlns:a16="http://schemas.microsoft.com/office/drawing/2014/main" id="{B5CA13FD-0C9F-4E65-8089-3DA32518BF2D}"/>
              </a:ext>
            </a:extLst>
          </p:cNvPr>
          <p:cNvSpPr>
            <a:spLocks noGrp="1" noRot="1" noChangeAspect="1" noChangeArrowheads="1" noTextEdit="1"/>
          </p:cNvSpPr>
          <p:nvPr>
            <p:ph type="sldImg"/>
          </p:nvPr>
        </p:nvSpPr>
        <p:spPr>
          <a:ln/>
        </p:spPr>
      </p:sp>
      <p:sp>
        <p:nvSpPr>
          <p:cNvPr id="138244" name="Rectangle 3">
            <a:extLst>
              <a:ext uri="{FF2B5EF4-FFF2-40B4-BE49-F238E27FC236}">
                <a16:creationId xmlns:a16="http://schemas.microsoft.com/office/drawing/2014/main" id="{748B30AF-B033-44F8-A697-09BDDD1DE6EB}"/>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D9A958E-96F8-43A6-A8BA-F7027D40389E}"/>
              </a:ext>
            </a:extLst>
          </p:cNvPr>
          <p:cNvSpPr>
            <a:spLocks noGrp="1" noChangeArrowheads="1"/>
          </p:cNvSpPr>
          <p:nvPr>
            <p:ph type="sldNum" sz="quarter" idx="5"/>
          </p:nvPr>
        </p:nvSpPr>
        <p:spPr>
          <a:ln/>
        </p:spPr>
        <p:txBody>
          <a:bodyPr/>
          <a:lstStyle/>
          <a:p>
            <a:fld id="{992C9650-A851-41D8-A38D-ED3C1DE1866C}" type="slidenum">
              <a:rPr lang="en-US" altLang="en-US"/>
              <a:pPr/>
              <a:t>69</a:t>
            </a:fld>
            <a:endParaRPr lang="en-US" altLang="en-US"/>
          </a:p>
        </p:txBody>
      </p:sp>
      <p:sp>
        <p:nvSpPr>
          <p:cNvPr id="120834" name="Rectangle 7">
            <a:extLst>
              <a:ext uri="{FF2B5EF4-FFF2-40B4-BE49-F238E27FC236}">
                <a16:creationId xmlns:a16="http://schemas.microsoft.com/office/drawing/2014/main" id="{DA033843-CAAA-43C7-A3EA-70C9989EAA67}"/>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DA457845-AAD5-4B23-82BA-980C2749742F}" type="slidenum">
              <a:rPr lang="en-US" altLang="en-US" sz="1200"/>
              <a:pPr algn="r"/>
              <a:t>69</a:t>
            </a:fld>
            <a:endParaRPr lang="en-US" altLang="en-US" sz="1200"/>
          </a:p>
        </p:txBody>
      </p:sp>
      <p:sp>
        <p:nvSpPr>
          <p:cNvPr id="120835" name="Rectangle 2">
            <a:extLst>
              <a:ext uri="{FF2B5EF4-FFF2-40B4-BE49-F238E27FC236}">
                <a16:creationId xmlns:a16="http://schemas.microsoft.com/office/drawing/2014/main" id="{9B126929-A538-4F6A-8D9B-D6FF96CEC179}"/>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9EACF2EE-246E-42E8-B06F-F6C1F13EAD60}"/>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1C283C-4A57-4A6A-BA13-CD038351EAC4}"/>
              </a:ext>
            </a:extLst>
          </p:cNvPr>
          <p:cNvSpPr>
            <a:spLocks noGrp="1" noChangeArrowheads="1"/>
          </p:cNvSpPr>
          <p:nvPr>
            <p:ph type="sldNum" sz="quarter" idx="5"/>
          </p:nvPr>
        </p:nvSpPr>
        <p:spPr>
          <a:ln/>
        </p:spPr>
        <p:txBody>
          <a:bodyPr/>
          <a:lstStyle/>
          <a:p>
            <a:fld id="{8030B861-3096-4032-8ADF-B0841394C0BA}" type="slidenum">
              <a:rPr lang="en-US" altLang="en-US"/>
              <a:pPr/>
              <a:t>70</a:t>
            </a:fld>
            <a:endParaRPr lang="en-US" altLang="en-US"/>
          </a:p>
        </p:txBody>
      </p:sp>
      <p:sp>
        <p:nvSpPr>
          <p:cNvPr id="122882" name="Rectangle 7">
            <a:extLst>
              <a:ext uri="{FF2B5EF4-FFF2-40B4-BE49-F238E27FC236}">
                <a16:creationId xmlns:a16="http://schemas.microsoft.com/office/drawing/2014/main" id="{1D7A59A1-35E7-4F9F-A980-E175D03CB688}"/>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CB31A32D-CC38-49D7-9F80-BE40D597C7FA}" type="slidenum">
              <a:rPr lang="en-US" altLang="en-US" sz="1200"/>
              <a:pPr algn="r"/>
              <a:t>70</a:t>
            </a:fld>
            <a:endParaRPr lang="en-US" altLang="en-US" sz="1200"/>
          </a:p>
        </p:txBody>
      </p:sp>
      <p:sp>
        <p:nvSpPr>
          <p:cNvPr id="122883" name="Rectangle 2">
            <a:extLst>
              <a:ext uri="{FF2B5EF4-FFF2-40B4-BE49-F238E27FC236}">
                <a16:creationId xmlns:a16="http://schemas.microsoft.com/office/drawing/2014/main" id="{6E66B321-B2F4-44C9-972B-5E46138C8DD8}"/>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F8003540-39AD-4F7E-9DD3-332AAB7AFC98}"/>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matrix</a:t>
            </a:r>
            <a:r>
              <a:rPr lang="en-US" sz="1200" b="0" i="0" kern="1200" dirty="0">
                <a:solidFill>
                  <a:schemeClr val="tx1"/>
                </a:solidFill>
                <a:effectLst/>
                <a:latin typeface="+mn-lt"/>
                <a:ea typeface="+mn-ea"/>
                <a:cs typeface="+mn-cs"/>
              </a:rPr>
              <a:t> has an </a:t>
            </a:r>
            <a:r>
              <a:rPr lang="en-US" sz="1200" b="1" i="0" kern="1200" dirty="0">
                <a:solidFill>
                  <a:schemeClr val="tx1"/>
                </a:solidFill>
                <a:effectLst/>
                <a:latin typeface="+mn-lt"/>
                <a:ea typeface="+mn-ea"/>
                <a:cs typeface="+mn-cs"/>
              </a:rPr>
              <a:t>inverse</a:t>
            </a:r>
            <a:r>
              <a:rPr lang="en-US" sz="1200" b="0" i="0" kern="1200" dirty="0">
                <a:solidFill>
                  <a:schemeClr val="tx1"/>
                </a:solidFill>
                <a:effectLst/>
                <a:latin typeface="+mn-lt"/>
                <a:ea typeface="+mn-ea"/>
                <a:cs typeface="+mn-cs"/>
              </a:rPr>
              <a:t> if and only if it is both square and non-degenerate. This </a:t>
            </a:r>
            <a:r>
              <a:rPr lang="en-US" sz="1200" b="1" i="0" kern="1200" dirty="0">
                <a:solidFill>
                  <a:schemeClr val="tx1"/>
                </a:solidFill>
                <a:effectLst/>
                <a:latin typeface="+mn-lt"/>
                <a:ea typeface="+mn-ea"/>
                <a:cs typeface="+mn-cs"/>
              </a:rPr>
              <a:t>inverse</a:t>
            </a:r>
            <a:r>
              <a:rPr lang="en-US" sz="1200" b="0" i="0" kern="1200" dirty="0">
                <a:solidFill>
                  <a:schemeClr val="tx1"/>
                </a:solidFill>
                <a:effectLst/>
                <a:latin typeface="+mn-lt"/>
                <a:ea typeface="+mn-ea"/>
                <a:cs typeface="+mn-cs"/>
              </a:rPr>
              <a:t> is unique. The </a:t>
            </a:r>
            <a:r>
              <a:rPr lang="en-US" sz="1200" b="1" i="0" kern="1200" dirty="0">
                <a:solidFill>
                  <a:schemeClr val="tx1"/>
                </a:solidFill>
                <a:effectLst/>
                <a:latin typeface="+mn-lt"/>
                <a:ea typeface="+mn-ea"/>
                <a:cs typeface="+mn-cs"/>
              </a:rPr>
              <a:t>inverse</a:t>
            </a:r>
            <a:r>
              <a:rPr lang="en-US" sz="1200" b="0" i="0" kern="1200" dirty="0">
                <a:solidFill>
                  <a:schemeClr val="tx1"/>
                </a:solidFill>
                <a:effectLst/>
                <a:latin typeface="+mn-lt"/>
                <a:ea typeface="+mn-ea"/>
                <a:cs typeface="+mn-cs"/>
              </a:rPr>
              <a:t> of an orthogonal </a:t>
            </a:r>
            <a:r>
              <a:rPr lang="en-US" sz="1200" b="1" i="0" kern="1200" dirty="0">
                <a:solidFill>
                  <a:schemeClr val="tx1"/>
                </a:solidFill>
                <a:effectLst/>
                <a:latin typeface="+mn-lt"/>
                <a:ea typeface="+mn-ea"/>
                <a:cs typeface="+mn-cs"/>
              </a:rPr>
              <a:t>matrix</a:t>
            </a:r>
            <a:r>
              <a:rPr lang="en-US" sz="1200" b="0" i="0" kern="1200" dirty="0">
                <a:solidFill>
                  <a:schemeClr val="tx1"/>
                </a:solidFill>
                <a:effectLst/>
                <a:latin typeface="+mn-lt"/>
                <a:ea typeface="+mn-ea"/>
                <a:cs typeface="+mn-cs"/>
              </a:rPr>
              <a:t> is its </a:t>
            </a:r>
            <a:r>
              <a:rPr lang="en-US" sz="1200" b="1" i="0" kern="1200" dirty="0">
                <a:solidFill>
                  <a:schemeClr val="tx1"/>
                </a:solidFill>
                <a:effectLst/>
                <a:latin typeface="+mn-lt"/>
                <a:ea typeface="+mn-ea"/>
                <a:cs typeface="+mn-cs"/>
              </a:rPr>
              <a:t>transpose</a:t>
            </a:r>
            <a:r>
              <a:rPr lang="en-US" sz="1200" b="0" i="0" kern="1200" dirty="0">
                <a:solidFill>
                  <a:schemeClr val="tx1"/>
                </a:solidFill>
                <a:effectLst/>
                <a:latin typeface="+mn-lt"/>
                <a:ea typeface="+mn-ea"/>
                <a:cs typeface="+mn-cs"/>
              </a:rPr>
              <a:t>. These are the only </a:t>
            </a:r>
            <a:r>
              <a:rPr lang="en-US" sz="1200" b="1" i="0" kern="1200" dirty="0">
                <a:solidFill>
                  <a:schemeClr val="tx1"/>
                </a:solidFill>
                <a:effectLst/>
                <a:latin typeface="+mn-lt"/>
                <a:ea typeface="+mn-ea"/>
                <a:cs typeface="+mn-cs"/>
              </a:rPr>
              <a:t>matrices</a:t>
            </a:r>
            <a:r>
              <a:rPr lang="en-US" sz="1200" b="0" i="0" kern="1200" dirty="0">
                <a:solidFill>
                  <a:schemeClr val="tx1"/>
                </a:solidFill>
                <a:effectLst/>
                <a:latin typeface="+mn-lt"/>
                <a:ea typeface="+mn-ea"/>
                <a:cs typeface="+mn-cs"/>
              </a:rPr>
              <a:t> whose </a:t>
            </a:r>
            <a:r>
              <a:rPr lang="en-US" sz="1200" b="1" i="0" kern="1200" dirty="0">
                <a:solidFill>
                  <a:schemeClr val="tx1"/>
                </a:solidFill>
                <a:effectLst/>
                <a:latin typeface="+mn-lt"/>
                <a:ea typeface="+mn-ea"/>
                <a:cs typeface="+mn-cs"/>
              </a:rPr>
              <a:t>inverses</a:t>
            </a:r>
            <a:r>
              <a:rPr lang="en-US" sz="1200" b="0" i="0" kern="1200" dirty="0">
                <a:solidFill>
                  <a:schemeClr val="tx1"/>
                </a:solidFill>
                <a:effectLst/>
                <a:latin typeface="+mn-lt"/>
                <a:ea typeface="+mn-ea"/>
                <a:cs typeface="+mn-cs"/>
              </a:rPr>
              <a:t> are the same as their transpositions.</a:t>
            </a:r>
          </a:p>
          <a:p>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B3558BD7-FCC0-450A-BF6A-3EFECD4FB590}" type="slidenum">
              <a:rPr lang="en-IN" smtClean="0"/>
              <a:t>79</a:t>
            </a:fld>
            <a:endParaRPr lang="en-IN"/>
          </a:p>
        </p:txBody>
      </p:sp>
    </p:spTree>
    <p:extLst>
      <p:ext uri="{BB962C8B-B14F-4D97-AF65-F5344CB8AC3E}">
        <p14:creationId xmlns:p14="http://schemas.microsoft.com/office/powerpoint/2010/main" val="2724261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0C3B975A-19C4-489B-B18F-210174FE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56193DD1-CC4F-4660-B216-7EE44BE698FE}" type="slidenum">
              <a:rPr lang="en-US" altLang="en-US"/>
              <a:pPr eaLnBrk="1" hangingPunct="1"/>
              <a:t>80</a:t>
            </a:fld>
            <a:endParaRPr lang="en-US" altLang="en-US"/>
          </a:p>
        </p:txBody>
      </p:sp>
      <p:sp>
        <p:nvSpPr>
          <p:cNvPr id="56323" name="Rectangle 2">
            <a:extLst>
              <a:ext uri="{FF2B5EF4-FFF2-40B4-BE49-F238E27FC236}">
                <a16:creationId xmlns:a16="http://schemas.microsoft.com/office/drawing/2014/main" id="{86EA6616-4863-4D88-AC62-CC2CBE22A7ED}"/>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FAEB1A11-C4CA-41C9-877A-8C2BE81A98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3558BD7-FCC0-450A-BF6A-3EFECD4FB590}" type="slidenum">
              <a:rPr lang="en-IN" smtClean="0"/>
              <a:t>9</a:t>
            </a:fld>
            <a:endParaRPr lang="en-IN"/>
          </a:p>
        </p:txBody>
      </p:sp>
    </p:spTree>
    <p:extLst>
      <p:ext uri="{BB962C8B-B14F-4D97-AF65-F5344CB8AC3E}">
        <p14:creationId xmlns:p14="http://schemas.microsoft.com/office/powerpoint/2010/main" val="2381606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a:t>
            </a:r>
            <a:r>
              <a:rPr lang="en-US" sz="1200" b="1" i="0" kern="1200" dirty="0">
                <a:solidFill>
                  <a:schemeClr val="tx1"/>
                </a:solidFill>
                <a:effectLst/>
                <a:latin typeface="+mn-lt"/>
                <a:ea typeface="+mn-ea"/>
                <a:cs typeface="+mn-cs"/>
              </a:rPr>
              <a:t>find</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inverse</a:t>
            </a:r>
            <a:r>
              <a:rPr lang="en-US" sz="1200" b="0" i="0" kern="1200" dirty="0">
                <a:solidFill>
                  <a:schemeClr val="tx1"/>
                </a:solidFill>
                <a:effectLst/>
                <a:latin typeface="+mn-lt"/>
                <a:ea typeface="+mn-ea"/>
                <a:cs typeface="+mn-cs"/>
              </a:rPr>
              <a:t> of a 3x3 </a:t>
            </a:r>
            <a:r>
              <a:rPr lang="en-US" sz="1200" b="1" i="0" kern="1200" dirty="0">
                <a:solidFill>
                  <a:schemeClr val="tx1"/>
                </a:solidFill>
                <a:effectLst/>
                <a:latin typeface="+mn-lt"/>
                <a:ea typeface="+mn-ea"/>
                <a:cs typeface="+mn-cs"/>
              </a:rPr>
              <a:t>matrix</a:t>
            </a:r>
            <a:r>
              <a:rPr lang="en-US" sz="1200" b="0" i="0" kern="1200" dirty="0">
                <a:solidFill>
                  <a:schemeClr val="tx1"/>
                </a:solidFill>
                <a:effectLst/>
                <a:latin typeface="+mn-lt"/>
                <a:ea typeface="+mn-ea"/>
                <a:cs typeface="+mn-cs"/>
              </a:rPr>
              <a:t>, first calculate the determinant of the </a:t>
            </a:r>
            <a:r>
              <a:rPr lang="en-US" sz="1200" b="1" i="0" kern="1200" dirty="0">
                <a:solidFill>
                  <a:schemeClr val="tx1"/>
                </a:solidFill>
                <a:effectLst/>
                <a:latin typeface="+mn-lt"/>
                <a:ea typeface="+mn-ea"/>
                <a:cs typeface="+mn-cs"/>
              </a:rPr>
              <a:t>matrix</a:t>
            </a:r>
            <a:r>
              <a:rPr lang="en-US" sz="1200" b="0" i="0" kern="1200" dirty="0">
                <a:solidFill>
                  <a:schemeClr val="tx1"/>
                </a:solidFill>
                <a:effectLst/>
                <a:latin typeface="+mn-lt"/>
                <a:ea typeface="+mn-ea"/>
                <a:cs typeface="+mn-cs"/>
              </a:rPr>
              <a:t>. If the determinant is 0, the </a:t>
            </a:r>
            <a:r>
              <a:rPr lang="en-US" sz="1200" b="1" i="0" kern="1200" dirty="0">
                <a:solidFill>
                  <a:schemeClr val="tx1"/>
                </a:solidFill>
                <a:effectLst/>
                <a:latin typeface="+mn-lt"/>
                <a:ea typeface="+mn-ea"/>
                <a:cs typeface="+mn-cs"/>
              </a:rPr>
              <a:t>matrix</a:t>
            </a:r>
            <a:r>
              <a:rPr lang="en-US" sz="1200" b="0" i="0" kern="1200" dirty="0">
                <a:solidFill>
                  <a:schemeClr val="tx1"/>
                </a:solidFill>
                <a:effectLst/>
                <a:latin typeface="+mn-lt"/>
                <a:ea typeface="+mn-ea"/>
                <a:cs typeface="+mn-cs"/>
              </a:rPr>
              <a:t> has no </a:t>
            </a:r>
            <a:r>
              <a:rPr lang="en-US" sz="1200" b="1" i="0" kern="1200" dirty="0">
                <a:solidFill>
                  <a:schemeClr val="tx1"/>
                </a:solidFill>
                <a:effectLst/>
                <a:latin typeface="+mn-lt"/>
                <a:ea typeface="+mn-ea"/>
                <a:cs typeface="+mn-cs"/>
              </a:rPr>
              <a:t>inverse</a:t>
            </a:r>
            <a:r>
              <a:rPr lang="en-US" sz="1200" b="0" i="0" kern="1200" dirty="0">
                <a:solidFill>
                  <a:schemeClr val="tx1"/>
                </a:solidFill>
                <a:effectLst/>
                <a:latin typeface="+mn-lt"/>
                <a:ea typeface="+mn-ea"/>
                <a:cs typeface="+mn-cs"/>
              </a:rPr>
              <a:t>. Next, </a:t>
            </a:r>
            <a:r>
              <a:rPr lang="en-US" sz="1200" b="1" i="0" kern="1200" dirty="0">
                <a:solidFill>
                  <a:schemeClr val="tx1"/>
                </a:solidFill>
                <a:effectLst/>
                <a:latin typeface="+mn-lt"/>
                <a:ea typeface="+mn-ea"/>
                <a:cs typeface="+mn-cs"/>
              </a:rPr>
              <a:t>transpose</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matrix by</a:t>
            </a:r>
            <a:r>
              <a:rPr lang="en-US" sz="1200" b="0" i="0" kern="1200" dirty="0">
                <a:solidFill>
                  <a:schemeClr val="tx1"/>
                </a:solidFill>
                <a:effectLst/>
                <a:latin typeface="+mn-lt"/>
                <a:ea typeface="+mn-ea"/>
                <a:cs typeface="+mn-cs"/>
              </a:rPr>
              <a:t> rewriting the first row as the first column, the middle row as the middle column, and the third row as the third column.</a:t>
            </a:r>
          </a:p>
          <a:p>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B3558BD7-FCC0-450A-BF6A-3EFECD4FB590}" type="slidenum">
              <a:rPr lang="en-IN" smtClean="0"/>
              <a:t>83</a:t>
            </a:fld>
            <a:endParaRPr lang="en-IN"/>
          </a:p>
        </p:txBody>
      </p:sp>
    </p:spTree>
    <p:extLst>
      <p:ext uri="{BB962C8B-B14F-4D97-AF65-F5344CB8AC3E}">
        <p14:creationId xmlns:p14="http://schemas.microsoft.com/office/powerpoint/2010/main" val="1732875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In linear algebra, an eigenvector or characteristic vector of a linear transformation is a nonzero vector that changes at most by a scalar factor when that linear transformation is applied to it. The corresponding eigenvalue is the factor by which the eigenvector is scaled. </a:t>
            </a:r>
            <a:r>
              <a:rPr lang="en-IN" sz="1200" b="0" i="0" u="none" strike="noStrike" kern="1200" dirty="0">
                <a:solidFill>
                  <a:schemeClr val="tx1"/>
                </a:solidFill>
                <a:effectLst/>
                <a:latin typeface="+mn-lt"/>
                <a:ea typeface="+mn-ea"/>
                <a:cs typeface="+mn-cs"/>
                <a:hlinkClick r:id="rId3"/>
              </a:rPr>
              <a:t>Wikipedia</a:t>
            </a:r>
            <a:endParaRPr lang="en-IN" sz="1200" b="0" i="0" kern="1200" dirty="0">
              <a:solidFill>
                <a:schemeClr val="tx1"/>
              </a:solidFill>
              <a:effectLst/>
              <a:latin typeface="+mn-lt"/>
              <a:ea typeface="+mn-ea"/>
              <a:cs typeface="+mn-cs"/>
            </a:endParaRPr>
          </a:p>
          <a:p>
            <a:br>
              <a:rPr lang="en-IN" sz="1200" b="0" i="0" kern="1200">
                <a:solidFill>
                  <a:schemeClr val="tx1"/>
                </a:solidFill>
                <a:effectLst/>
                <a:latin typeface="+mn-lt"/>
                <a:ea typeface="+mn-ea"/>
                <a:cs typeface="+mn-cs"/>
              </a:rPr>
            </a:br>
            <a:endParaRPr lang="en-US"/>
          </a:p>
        </p:txBody>
      </p:sp>
      <p:sp>
        <p:nvSpPr>
          <p:cNvPr id="4" name="Slide Number Placeholder 3"/>
          <p:cNvSpPr>
            <a:spLocks noGrp="1"/>
          </p:cNvSpPr>
          <p:nvPr>
            <p:ph type="sldNum" sz="quarter" idx="5"/>
          </p:nvPr>
        </p:nvSpPr>
        <p:spPr/>
        <p:txBody>
          <a:bodyPr/>
          <a:lstStyle/>
          <a:p>
            <a:fld id="{B3558BD7-FCC0-450A-BF6A-3EFECD4FB590}" type="slidenum">
              <a:rPr lang="en-IN" smtClean="0"/>
              <a:t>87</a:t>
            </a:fld>
            <a:endParaRPr lang="en-IN"/>
          </a:p>
        </p:txBody>
      </p:sp>
    </p:spTree>
    <p:extLst>
      <p:ext uri="{BB962C8B-B14F-4D97-AF65-F5344CB8AC3E}">
        <p14:creationId xmlns:p14="http://schemas.microsoft.com/office/powerpoint/2010/main" val="53917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3558BD7-FCC0-450A-BF6A-3EFECD4FB590}" type="slidenum">
              <a:rPr lang="en-IN" smtClean="0"/>
              <a:t>14</a:t>
            </a:fld>
            <a:endParaRPr lang="en-IN"/>
          </a:p>
        </p:txBody>
      </p:sp>
    </p:spTree>
    <p:extLst>
      <p:ext uri="{BB962C8B-B14F-4D97-AF65-F5344CB8AC3E}">
        <p14:creationId xmlns:p14="http://schemas.microsoft.com/office/powerpoint/2010/main" val="4008244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Within certain areas, the technology has caught up to, and even surpassed the hype. For example, within </a:t>
            </a:r>
            <a:r>
              <a:rPr lang="en-US" sz="1200" b="0" i="0" u="none" strike="noStrike" kern="1200" dirty="0">
                <a:solidFill>
                  <a:schemeClr val="tx1"/>
                </a:solidFill>
                <a:effectLst/>
                <a:latin typeface="+mn-lt"/>
                <a:ea typeface="+mn-ea"/>
                <a:cs typeface="+mn-cs"/>
                <a:hlinkClick r:id="rId3"/>
              </a:rPr>
              <a:t>image recognition</a:t>
            </a:r>
            <a:r>
              <a:rPr lang="en-US" sz="1200" b="0" i="0" kern="1200" dirty="0">
                <a:solidFill>
                  <a:schemeClr val="tx1"/>
                </a:solidFill>
                <a:effectLst/>
                <a:latin typeface="+mn-lt"/>
                <a:ea typeface="+mn-ea"/>
                <a:cs typeface="+mn-cs"/>
              </a:rPr>
              <a:t>, the task of identifying objects and extracting information from images, AI is now going beyond human level performance (i.e., machines are actually getting better than humans in identifying objects and images).</a:t>
            </a:r>
          </a:p>
          <a:p>
            <a:br>
              <a:rPr lang="en-US" dirty="0"/>
            </a:br>
            <a:endParaRPr lang="en-IN" dirty="0"/>
          </a:p>
        </p:txBody>
      </p:sp>
      <p:sp>
        <p:nvSpPr>
          <p:cNvPr id="4" name="Slide Number Placeholder 3"/>
          <p:cNvSpPr>
            <a:spLocks noGrp="1"/>
          </p:cNvSpPr>
          <p:nvPr>
            <p:ph type="sldNum" sz="quarter" idx="5"/>
          </p:nvPr>
        </p:nvSpPr>
        <p:spPr/>
        <p:txBody>
          <a:bodyPr/>
          <a:lstStyle/>
          <a:p>
            <a:fld id="{B3558BD7-FCC0-450A-BF6A-3EFECD4FB590}" type="slidenum">
              <a:rPr lang="en-IN" smtClean="0"/>
              <a:t>16</a:t>
            </a:fld>
            <a:endParaRPr lang="en-IN"/>
          </a:p>
        </p:txBody>
      </p:sp>
    </p:spTree>
    <p:extLst>
      <p:ext uri="{BB962C8B-B14F-4D97-AF65-F5344CB8AC3E}">
        <p14:creationId xmlns:p14="http://schemas.microsoft.com/office/powerpoint/2010/main" val="3073422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While using Google, we get an option of "</a:t>
            </a:r>
            <a:r>
              <a:rPr lang="en-US" sz="1200" b="1" i="0" u="none" strike="noStrike" kern="1200" dirty="0">
                <a:solidFill>
                  <a:schemeClr val="tx1"/>
                </a:solidFill>
                <a:effectLst/>
                <a:latin typeface="+mn-lt"/>
                <a:ea typeface="+mn-ea"/>
                <a:cs typeface="+mn-cs"/>
              </a:rPr>
              <a:t>Search by voice</a:t>
            </a:r>
            <a:r>
              <a:rPr lang="en-US" sz="1200" b="0" i="0" u="none" strike="noStrike" kern="1200" dirty="0">
                <a:solidFill>
                  <a:schemeClr val="tx1"/>
                </a:solidFill>
                <a:effectLst/>
                <a:latin typeface="+mn-lt"/>
                <a:ea typeface="+mn-ea"/>
                <a:cs typeface="+mn-cs"/>
              </a:rPr>
              <a:t>," it comes under speech recognition, and it's a popular application of machine learning.</a:t>
            </a:r>
          </a:p>
          <a:p>
            <a:r>
              <a:rPr lang="en-US" sz="1200" b="0" i="0" u="none" strike="noStrike" kern="1200" dirty="0">
                <a:solidFill>
                  <a:schemeClr val="tx1"/>
                </a:solidFill>
                <a:effectLst/>
                <a:latin typeface="+mn-lt"/>
                <a:ea typeface="+mn-ea"/>
                <a:cs typeface="+mn-cs"/>
              </a:rPr>
              <a:t>Speech recognition is a process of converting voice instructions into text, and it is also known as "</a:t>
            </a:r>
            <a:r>
              <a:rPr lang="en-US" sz="1200" b="1" i="0" u="none" strike="noStrike" kern="1200" dirty="0">
                <a:solidFill>
                  <a:schemeClr val="tx1"/>
                </a:solidFill>
                <a:effectLst/>
                <a:latin typeface="+mn-lt"/>
                <a:ea typeface="+mn-ea"/>
                <a:cs typeface="+mn-cs"/>
              </a:rPr>
              <a:t>Speech to text</a:t>
            </a:r>
            <a:r>
              <a:rPr lang="en-US" sz="1200" b="0" i="0" u="none" strike="noStrike" kern="1200" dirty="0">
                <a:solidFill>
                  <a:schemeClr val="tx1"/>
                </a:solidFill>
                <a:effectLst/>
                <a:latin typeface="+mn-lt"/>
                <a:ea typeface="+mn-ea"/>
                <a:cs typeface="+mn-cs"/>
              </a:rPr>
              <a:t>", or "</a:t>
            </a:r>
            <a:r>
              <a:rPr lang="en-US" sz="1200" b="1" i="0" u="none" strike="noStrike" kern="1200" dirty="0">
                <a:solidFill>
                  <a:schemeClr val="tx1"/>
                </a:solidFill>
                <a:effectLst/>
                <a:latin typeface="+mn-lt"/>
                <a:ea typeface="+mn-ea"/>
                <a:cs typeface="+mn-cs"/>
              </a:rPr>
              <a:t>Computer speech recognition</a:t>
            </a:r>
            <a:r>
              <a:rPr lang="en-US" sz="1200" b="0" i="0" u="none" strike="noStrike" kern="1200" dirty="0">
                <a:solidFill>
                  <a:schemeClr val="tx1"/>
                </a:solidFill>
                <a:effectLst/>
                <a:latin typeface="+mn-lt"/>
                <a:ea typeface="+mn-ea"/>
                <a:cs typeface="+mn-cs"/>
              </a:rPr>
              <a:t>." At present, machine learning algorithms are widely used by various applications of speech recognition. </a:t>
            </a:r>
            <a:r>
              <a:rPr lang="en-US" sz="1200" b="1" i="0" u="none" strike="noStrike" kern="1200" dirty="0">
                <a:solidFill>
                  <a:schemeClr val="tx1"/>
                </a:solidFill>
                <a:effectLst/>
                <a:latin typeface="+mn-lt"/>
                <a:ea typeface="+mn-ea"/>
                <a:cs typeface="+mn-cs"/>
              </a:rPr>
              <a:t>Google assistant</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Siri</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Cortana</a:t>
            </a:r>
            <a:r>
              <a:rPr lang="en-US" sz="1200" b="0" i="0" u="none" strike="noStrike"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rPr>
              <a:t>Alexa</a:t>
            </a:r>
            <a:r>
              <a:rPr lang="en-US" sz="1200" b="0" i="0" u="none" strike="noStrike" kern="1200" dirty="0">
                <a:solidFill>
                  <a:schemeClr val="tx1"/>
                </a:solidFill>
                <a:effectLst/>
                <a:latin typeface="+mn-lt"/>
                <a:ea typeface="+mn-ea"/>
                <a:cs typeface="+mn-cs"/>
              </a:rPr>
              <a:t> are using speech recognition technology to follow the voice instructions.</a:t>
            </a:r>
          </a:p>
          <a:p>
            <a:endParaRPr lang="en-IN" dirty="0"/>
          </a:p>
        </p:txBody>
      </p:sp>
      <p:sp>
        <p:nvSpPr>
          <p:cNvPr id="4" name="Slide Number Placeholder 3"/>
          <p:cNvSpPr>
            <a:spLocks noGrp="1"/>
          </p:cNvSpPr>
          <p:nvPr>
            <p:ph type="sldNum" sz="quarter" idx="5"/>
          </p:nvPr>
        </p:nvSpPr>
        <p:spPr/>
        <p:txBody>
          <a:bodyPr/>
          <a:lstStyle/>
          <a:p>
            <a:fld id="{B3558BD7-FCC0-450A-BF6A-3EFECD4FB590}" type="slidenum">
              <a:rPr lang="en-IN" smtClean="0"/>
              <a:t>20</a:t>
            </a:fld>
            <a:endParaRPr lang="en-IN"/>
          </a:p>
        </p:txBody>
      </p:sp>
    </p:spTree>
    <p:extLst>
      <p:ext uri="{BB962C8B-B14F-4D97-AF65-F5344CB8AC3E}">
        <p14:creationId xmlns:p14="http://schemas.microsoft.com/office/powerpoint/2010/main" val="95976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If we want to visit a new place, we take help of Google Maps, which shows us the correct path with the shortest route and predicts the traffic conditions.</a:t>
            </a:r>
          </a:p>
          <a:p>
            <a:r>
              <a:rPr lang="en-US" sz="1200" b="0" i="0" u="none" strike="noStrike" kern="1200" dirty="0">
                <a:solidFill>
                  <a:schemeClr val="tx1"/>
                </a:solidFill>
                <a:effectLst/>
                <a:latin typeface="+mn-lt"/>
                <a:ea typeface="+mn-ea"/>
                <a:cs typeface="+mn-cs"/>
              </a:rPr>
              <a:t>It predicts the traffic conditions such as whether traffic is cleared, slow-moving, or heavily congested with the help of two ways:</a:t>
            </a:r>
          </a:p>
          <a:p>
            <a:r>
              <a:rPr lang="en-US" sz="1200" b="1" i="0" u="none" strike="noStrike" kern="1200" dirty="0">
                <a:solidFill>
                  <a:schemeClr val="tx1"/>
                </a:solidFill>
                <a:effectLst/>
                <a:latin typeface="+mn-lt"/>
                <a:ea typeface="+mn-ea"/>
                <a:cs typeface="+mn-cs"/>
              </a:rPr>
              <a:t>Real Time location</a:t>
            </a:r>
            <a:r>
              <a:rPr lang="en-US" sz="1200" b="0" i="0" u="none" strike="noStrike" kern="1200" dirty="0">
                <a:solidFill>
                  <a:schemeClr val="tx1"/>
                </a:solidFill>
                <a:effectLst/>
                <a:latin typeface="+mn-lt"/>
                <a:ea typeface="+mn-ea"/>
                <a:cs typeface="+mn-cs"/>
              </a:rPr>
              <a:t> of the vehicle form Google Map app and sensors</a:t>
            </a:r>
          </a:p>
          <a:p>
            <a:r>
              <a:rPr lang="en-US" sz="1200" b="1" i="0" u="none" strike="noStrike" kern="1200" dirty="0">
                <a:solidFill>
                  <a:schemeClr val="tx1"/>
                </a:solidFill>
                <a:effectLst/>
                <a:latin typeface="+mn-lt"/>
                <a:ea typeface="+mn-ea"/>
                <a:cs typeface="+mn-cs"/>
              </a:rPr>
              <a:t>Average time has taken</a:t>
            </a:r>
            <a:r>
              <a:rPr lang="en-US" sz="1200" b="0" i="0" u="none" strike="noStrike" kern="1200" dirty="0">
                <a:solidFill>
                  <a:schemeClr val="tx1"/>
                </a:solidFill>
                <a:effectLst/>
                <a:latin typeface="+mn-lt"/>
                <a:ea typeface="+mn-ea"/>
                <a:cs typeface="+mn-cs"/>
              </a:rPr>
              <a:t> on past days at the same time.</a:t>
            </a:r>
          </a:p>
          <a:p>
            <a:r>
              <a:rPr lang="en-US" sz="1200" b="0" i="0" u="none" strike="noStrike" kern="1200" dirty="0">
                <a:solidFill>
                  <a:schemeClr val="tx1"/>
                </a:solidFill>
                <a:effectLst/>
                <a:latin typeface="+mn-lt"/>
                <a:ea typeface="+mn-ea"/>
                <a:cs typeface="+mn-cs"/>
              </a:rPr>
              <a:t>Everyone who is using Google Map is helping this app to make it better. It takes information from the user and sends back to its database to improve the performance.</a:t>
            </a:r>
          </a:p>
          <a:p>
            <a:endParaRPr lang="en-IN" dirty="0"/>
          </a:p>
        </p:txBody>
      </p:sp>
      <p:sp>
        <p:nvSpPr>
          <p:cNvPr id="4" name="Slide Number Placeholder 3"/>
          <p:cNvSpPr>
            <a:spLocks noGrp="1"/>
          </p:cNvSpPr>
          <p:nvPr>
            <p:ph type="sldNum" sz="quarter" idx="5"/>
          </p:nvPr>
        </p:nvSpPr>
        <p:spPr/>
        <p:txBody>
          <a:bodyPr/>
          <a:lstStyle/>
          <a:p>
            <a:fld id="{B3558BD7-FCC0-450A-BF6A-3EFECD4FB590}" type="slidenum">
              <a:rPr lang="en-IN" smtClean="0"/>
              <a:t>21</a:t>
            </a:fld>
            <a:endParaRPr lang="en-IN"/>
          </a:p>
        </p:txBody>
      </p:sp>
    </p:spTree>
    <p:extLst>
      <p:ext uri="{BB962C8B-B14F-4D97-AF65-F5344CB8AC3E}">
        <p14:creationId xmlns:p14="http://schemas.microsoft.com/office/powerpoint/2010/main" val="3495532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S" dirty="0"/>
              <a:t>C</a:t>
            </a:r>
            <a:r>
              <a:rPr lang="en-IN" dirty="0"/>
              <a:t>o</a:t>
            </a:r>
            <a:r>
              <a:rPr lang="en-AS" dirty="0"/>
              <a:t>l</a:t>
            </a:r>
            <a:r>
              <a:rPr lang="en-IN" dirty="0"/>
              <a:t>l</a:t>
            </a:r>
            <a:r>
              <a:rPr lang="en-AS" dirty="0" err="1"/>
              <a:t>abrative</a:t>
            </a:r>
            <a:r>
              <a:rPr lang="en-AS" dirty="0"/>
              <a:t> filtering- </a:t>
            </a:r>
            <a:r>
              <a:rPr lang="en-US" sz="1200" b="0" i="0" kern="1200" dirty="0" err="1">
                <a:solidFill>
                  <a:schemeClr val="tx1"/>
                </a:solidFill>
                <a:effectLst/>
                <a:latin typeface="+mn-lt"/>
                <a:ea typeface="+mn-ea"/>
                <a:cs typeface="+mn-cs"/>
              </a:rPr>
              <a:t>ollaborative</a:t>
            </a:r>
            <a:r>
              <a:rPr lang="en-US" sz="1200" b="0" i="0" kern="1200" dirty="0">
                <a:solidFill>
                  <a:schemeClr val="tx1"/>
                </a:solidFill>
                <a:effectLst/>
                <a:latin typeface="+mn-lt"/>
                <a:ea typeface="+mn-ea"/>
                <a:cs typeface="+mn-cs"/>
              </a:rPr>
              <a:t> filtering is a technique that can filter out items that a user might like on the basis of reactions by similar users.</a:t>
            </a:r>
          </a:p>
          <a:p>
            <a:r>
              <a:rPr lang="en-US" sz="1200" b="0" i="0" kern="1200" dirty="0">
                <a:solidFill>
                  <a:schemeClr val="tx1"/>
                </a:solidFill>
                <a:effectLst/>
                <a:latin typeface="+mn-lt"/>
                <a:ea typeface="+mn-ea"/>
                <a:cs typeface="+mn-cs"/>
              </a:rPr>
              <a:t>It works by searching a large group of people and finding a smaller set of users with tastes similar to a particular user. It looks at the items they like and combines them to create a ranked list of suggestions.</a:t>
            </a:r>
          </a:p>
          <a:p>
            <a:r>
              <a:rPr lang="en-US" sz="1200" b="0" i="0" kern="1200" dirty="0">
                <a:solidFill>
                  <a:schemeClr val="tx1"/>
                </a:solidFill>
                <a:effectLst/>
                <a:latin typeface="+mn-lt"/>
                <a:ea typeface="+mn-ea"/>
                <a:cs typeface="+mn-cs"/>
              </a:rPr>
              <a:t>There are many ways to decide which users </a:t>
            </a:r>
            <a:r>
              <a:rPr lang="en-AS" sz="1200" b="0" i="0" kern="1200" dirty="0">
                <a:solidFill>
                  <a:schemeClr val="tx1"/>
                </a:solidFill>
                <a:effectLst/>
                <a:latin typeface="+mn-lt"/>
                <a:ea typeface="+mn-ea"/>
                <a:cs typeface="+mn-cs"/>
              </a:rPr>
              <a:t>h</a:t>
            </a:r>
            <a:r>
              <a:rPr lang="en-IN" sz="1200" b="0" i="0" kern="1200" dirty="0">
                <a:solidFill>
                  <a:schemeClr val="tx1"/>
                </a:solidFill>
                <a:effectLst/>
                <a:latin typeface="+mn-lt"/>
                <a:ea typeface="+mn-ea"/>
                <a:cs typeface="+mn-cs"/>
              </a:rPr>
              <a:t>a</a:t>
            </a:r>
            <a:r>
              <a:rPr lang="en-AS" sz="1200" b="0" i="0" kern="1200" dirty="0">
                <a:solidFill>
                  <a:schemeClr val="tx1"/>
                </a:solidFill>
                <a:effectLst/>
                <a:latin typeface="+mn-lt"/>
                <a:ea typeface="+mn-ea"/>
                <a:cs typeface="+mn-cs"/>
              </a:rPr>
              <a:t>v</a:t>
            </a:r>
            <a:r>
              <a:rPr lang="en-IN" sz="1200" b="0" i="0" kern="1200" dirty="0">
                <a:solidFill>
                  <a:schemeClr val="tx1"/>
                </a:solidFill>
                <a:effectLst/>
                <a:latin typeface="+mn-lt"/>
                <a:ea typeface="+mn-ea"/>
                <a:cs typeface="+mn-cs"/>
              </a:rPr>
              <a:t>e</a:t>
            </a:r>
            <a:r>
              <a:rPr lang="en-US" sz="1200" b="0" i="0" kern="1200" dirty="0">
                <a:solidFill>
                  <a:schemeClr val="tx1"/>
                </a:solidFill>
                <a:effectLst/>
                <a:latin typeface="+mn-lt"/>
                <a:ea typeface="+mn-ea"/>
                <a:cs typeface="+mn-cs"/>
              </a:rPr>
              <a:t> similar</a:t>
            </a:r>
            <a:r>
              <a:rPr lang="en-AS" sz="1200" b="0" i="0" kern="120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C</a:t>
            </a:r>
            <a:r>
              <a:rPr lang="en-AS" sz="1200" b="0" i="0" kern="1200" dirty="0">
                <a:solidFill>
                  <a:schemeClr val="tx1"/>
                </a:solidFill>
                <a:effectLst/>
                <a:latin typeface="+mn-lt"/>
                <a:ea typeface="+mn-ea"/>
                <a:cs typeface="+mn-cs"/>
              </a:rPr>
              <a:t>h</a:t>
            </a:r>
            <a:r>
              <a:rPr lang="en-IN" sz="1200" b="0" i="0" kern="1200" dirty="0">
                <a:solidFill>
                  <a:schemeClr val="tx1"/>
                </a:solidFill>
                <a:effectLst/>
                <a:latin typeface="+mn-lt"/>
                <a:ea typeface="+mn-ea"/>
                <a:cs typeface="+mn-cs"/>
              </a:rPr>
              <a:t>o</a:t>
            </a:r>
            <a:r>
              <a:rPr lang="en-AS" sz="1200" b="0" i="0" kern="1200" dirty="0" err="1">
                <a:solidFill>
                  <a:schemeClr val="tx1"/>
                </a:solidFill>
                <a:effectLst/>
                <a:latin typeface="+mn-lt"/>
                <a:ea typeface="+mn-ea"/>
                <a:cs typeface="+mn-cs"/>
              </a:rPr>
              <a:t>i</a:t>
            </a:r>
            <a:r>
              <a:rPr lang="en-IN" sz="1200" b="0" i="0" kern="1200" dirty="0">
                <a:solidFill>
                  <a:schemeClr val="tx1"/>
                </a:solidFill>
                <a:effectLst/>
                <a:latin typeface="+mn-lt"/>
                <a:ea typeface="+mn-ea"/>
                <a:cs typeface="+mn-cs"/>
              </a:rPr>
              <a:t>c</a:t>
            </a:r>
            <a:r>
              <a:rPr lang="en-AS" sz="1200" b="0" i="0" kern="1200" dirty="0">
                <a:solidFill>
                  <a:schemeClr val="tx1"/>
                </a:solidFill>
                <a:effectLst/>
                <a:latin typeface="+mn-lt"/>
                <a:ea typeface="+mn-ea"/>
                <a:cs typeface="+mn-cs"/>
              </a:rPr>
              <a:t>e</a:t>
            </a:r>
            <a:r>
              <a:rPr lang="en-IN" sz="1200" b="0" i="0" kern="120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 and combine their choices to create a list of recommendations.</a:t>
            </a:r>
          </a:p>
        </p:txBody>
      </p:sp>
      <p:sp>
        <p:nvSpPr>
          <p:cNvPr id="4" name="Slide Number Placeholder 3"/>
          <p:cNvSpPr>
            <a:spLocks noGrp="1"/>
          </p:cNvSpPr>
          <p:nvPr>
            <p:ph type="sldNum" sz="quarter" idx="5"/>
          </p:nvPr>
        </p:nvSpPr>
        <p:spPr/>
        <p:txBody>
          <a:bodyPr/>
          <a:lstStyle/>
          <a:p>
            <a:fld id="{B3558BD7-FCC0-450A-BF6A-3EFECD4FB590}" type="slidenum">
              <a:rPr lang="en-IN" smtClean="0"/>
              <a:t>22</a:t>
            </a:fld>
            <a:endParaRPr lang="en-IN"/>
          </a:p>
        </p:txBody>
      </p:sp>
    </p:spTree>
    <p:extLst>
      <p:ext uri="{BB962C8B-B14F-4D97-AF65-F5344CB8AC3E}">
        <p14:creationId xmlns:p14="http://schemas.microsoft.com/office/powerpoint/2010/main" val="2471151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have various virtual personal assistants such as </a:t>
            </a:r>
            <a:r>
              <a:rPr lang="en-US" sz="1200" b="1" i="0" u="none" strike="noStrike" kern="1200" dirty="0">
                <a:solidFill>
                  <a:schemeClr val="tx1"/>
                </a:solidFill>
                <a:effectLst/>
                <a:latin typeface="+mn-lt"/>
                <a:ea typeface="+mn-ea"/>
                <a:cs typeface="+mn-cs"/>
              </a:rPr>
              <a:t>Google assistant</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Alexa</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Cortana</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Siri</a:t>
            </a:r>
            <a:r>
              <a:rPr lang="en-US" sz="1200" b="0" i="0" u="none" strike="noStrike" kern="1200" dirty="0">
                <a:solidFill>
                  <a:schemeClr val="tx1"/>
                </a:solidFill>
                <a:effectLst/>
                <a:latin typeface="+mn-lt"/>
                <a:ea typeface="+mn-ea"/>
                <a:cs typeface="+mn-cs"/>
              </a:rPr>
              <a:t>. As the name suggests, they help us in finding the information using our voice instruction. These assistants can help us in various ways just by our voice instructions such as Play music, call someone, Open an email, Scheduling an appointment, etc.</a:t>
            </a:r>
          </a:p>
          <a:p>
            <a:r>
              <a:rPr lang="en-US" sz="1200" b="0" i="0" u="none" strike="noStrike" kern="1200" dirty="0">
                <a:solidFill>
                  <a:schemeClr val="tx1"/>
                </a:solidFill>
                <a:effectLst/>
                <a:latin typeface="+mn-lt"/>
                <a:ea typeface="+mn-ea"/>
                <a:cs typeface="+mn-cs"/>
              </a:rPr>
              <a:t>These virtual assistants use machine learning algorithms as an important part.</a:t>
            </a:r>
          </a:p>
          <a:p>
            <a:r>
              <a:rPr lang="en-US" sz="1200" b="0" i="0" u="none" strike="noStrike" kern="1200" dirty="0">
                <a:solidFill>
                  <a:schemeClr val="tx1"/>
                </a:solidFill>
                <a:effectLst/>
                <a:latin typeface="+mn-lt"/>
                <a:ea typeface="+mn-ea"/>
                <a:cs typeface="+mn-cs"/>
              </a:rPr>
              <a:t>These assistant record our voice instructions, send it over the server on a cloud, and decode it using ML algorithms and act accordingly.</a:t>
            </a:r>
          </a:p>
          <a:p>
            <a:endParaRPr lang="en-IN" dirty="0"/>
          </a:p>
        </p:txBody>
      </p:sp>
      <p:sp>
        <p:nvSpPr>
          <p:cNvPr id="4" name="Slide Number Placeholder 3"/>
          <p:cNvSpPr>
            <a:spLocks noGrp="1"/>
          </p:cNvSpPr>
          <p:nvPr>
            <p:ph type="sldNum" sz="quarter" idx="5"/>
          </p:nvPr>
        </p:nvSpPr>
        <p:spPr/>
        <p:txBody>
          <a:bodyPr/>
          <a:lstStyle/>
          <a:p>
            <a:fld id="{B3558BD7-FCC0-450A-BF6A-3EFECD4FB590}" type="slidenum">
              <a:rPr lang="en-IN" smtClean="0"/>
              <a:t>23</a:t>
            </a:fld>
            <a:endParaRPr lang="en-IN"/>
          </a:p>
        </p:txBody>
      </p:sp>
    </p:spTree>
    <p:extLst>
      <p:ext uri="{BB962C8B-B14F-4D97-AF65-F5344CB8AC3E}">
        <p14:creationId xmlns:p14="http://schemas.microsoft.com/office/powerpoint/2010/main" val="1011899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2D785C24-8CB9-4992-9773-3DEB57F2E99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a:extLst>
              <a:ext uri="{FF2B5EF4-FFF2-40B4-BE49-F238E27FC236}">
                <a16:creationId xmlns:a16="http://schemas.microsoft.com/office/drawing/2014/main" id="{CCDE9330-4C90-46F5-B56F-E49DDCCB64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
        <p:nvSpPr>
          <p:cNvPr id="39940" name="Slide Number Placeholder 3">
            <a:extLst>
              <a:ext uri="{FF2B5EF4-FFF2-40B4-BE49-F238E27FC236}">
                <a16:creationId xmlns:a16="http://schemas.microsoft.com/office/drawing/2014/main" id="{171E8DCF-0E59-4B36-A51A-54DCCD5723A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9A32F015-F84B-4A59-B19C-4438E08551C4}" type="slidenum">
              <a:rPr lang="en-US" altLang="en-US"/>
              <a:pPr/>
              <a:t>55</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2/3/2020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022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2/3/2020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18500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2/3/2020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87484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3AD58203-4447-4D1A-BDEA-997AC538F072}"/>
              </a:ext>
            </a:extLst>
          </p:cNvPr>
          <p:cNvSpPr>
            <a:spLocks noGrp="1"/>
          </p:cNvSpPr>
          <p:nvPr>
            <p:ph type="dt" sz="half" idx="10"/>
          </p:nvPr>
        </p:nvSpPr>
        <p:spPr/>
        <p:txBody>
          <a:bodyPr/>
          <a:lstStyle>
            <a:lvl1pPr>
              <a:defRPr/>
            </a:lvl1pPr>
          </a:lstStyle>
          <a:p>
            <a:pPr>
              <a:defRPr/>
            </a:pPr>
            <a:endParaRPr lang="en-US"/>
          </a:p>
        </p:txBody>
      </p:sp>
      <p:sp>
        <p:nvSpPr>
          <p:cNvPr id="7" name="Footer Placeholder 4">
            <a:extLst>
              <a:ext uri="{FF2B5EF4-FFF2-40B4-BE49-F238E27FC236}">
                <a16:creationId xmlns:a16="http://schemas.microsoft.com/office/drawing/2014/main" id="{E663F09D-1AB4-4971-B87B-A6437253E75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153644CD-5A9F-4E47-AD89-E56F881B2E21}"/>
              </a:ext>
            </a:extLst>
          </p:cNvPr>
          <p:cNvSpPr>
            <a:spLocks noGrp="1"/>
          </p:cNvSpPr>
          <p:nvPr>
            <p:ph type="sldNum" sz="quarter" idx="12"/>
          </p:nvPr>
        </p:nvSpPr>
        <p:spPr/>
        <p:txBody>
          <a:bodyPr/>
          <a:lstStyle>
            <a:lvl1pPr>
              <a:defRPr/>
            </a:lvl1pPr>
          </a:lstStyle>
          <a:p>
            <a:fld id="{C2927AF8-2C83-4295-8236-49686D7ABFFD}" type="slidenum">
              <a:rPr lang="en-US" altLang="en-US"/>
              <a:pPr/>
              <a:t>‹#›</a:t>
            </a:fld>
            <a:endParaRPr lang="en-US" altLang="en-US"/>
          </a:p>
        </p:txBody>
      </p:sp>
    </p:spTree>
    <p:extLst>
      <p:ext uri="{BB962C8B-B14F-4D97-AF65-F5344CB8AC3E}">
        <p14:creationId xmlns:p14="http://schemas.microsoft.com/office/powerpoint/2010/main" val="1477416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274638"/>
            <a:ext cx="10972800" cy="1143000"/>
          </a:xfrm>
        </p:spPr>
        <p:txBody>
          <a:bodyPr/>
          <a:lstStyle/>
          <a:p>
            <a:r>
              <a:rPr lang="en-US"/>
              <a:t>Click to edit Master title style</a:t>
            </a:r>
          </a:p>
        </p:txBody>
      </p:sp>
      <p:sp>
        <p:nvSpPr>
          <p:cNvPr id="3" name="Content Placeholder 2"/>
          <p:cNvSpPr>
            <a:spLocks noGrp="1"/>
          </p:cNvSpPr>
          <p:nvPr>
            <p:ph sz="quarter" idx="1"/>
          </p:nvPr>
        </p:nvSpPr>
        <p:spPr>
          <a:xfrm>
            <a:off x="609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09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81A8A2-76EF-4071-9F30-F2522D1C8516}"/>
              </a:ext>
            </a:extLst>
          </p:cNvPr>
          <p:cNvSpPr>
            <a:spLocks noGrp="1"/>
          </p:cNvSpPr>
          <p:nvPr>
            <p:ph type="dt" sz="half" idx="10"/>
          </p:nvPr>
        </p:nvSpPr>
        <p:spPr>
          <a:xfrm>
            <a:off x="609600" y="6245225"/>
            <a:ext cx="2844800" cy="476250"/>
          </a:xfrm>
        </p:spPr>
        <p:txBody>
          <a:bodyPr/>
          <a:lstStyle>
            <a:lvl1pPr>
              <a:defRPr/>
            </a:lvl1pPr>
          </a:lstStyle>
          <a:p>
            <a:pPr>
              <a:defRPr/>
            </a:pPr>
            <a:endParaRPr lang="en-US"/>
          </a:p>
        </p:txBody>
      </p:sp>
      <p:sp>
        <p:nvSpPr>
          <p:cNvPr id="8" name="Footer Placeholder 7">
            <a:extLst>
              <a:ext uri="{FF2B5EF4-FFF2-40B4-BE49-F238E27FC236}">
                <a16:creationId xmlns:a16="http://schemas.microsoft.com/office/drawing/2014/main" id="{FEAB758D-0142-4C64-882E-1925580587E4}"/>
              </a:ext>
            </a:extLst>
          </p:cNvPr>
          <p:cNvSpPr>
            <a:spLocks noGrp="1"/>
          </p:cNvSpPr>
          <p:nvPr>
            <p:ph type="ftr" sz="quarter" idx="11"/>
          </p:nvPr>
        </p:nvSpPr>
        <p:spPr>
          <a:xfrm>
            <a:off x="4165600" y="6245225"/>
            <a:ext cx="3860800" cy="476250"/>
          </a:xfrm>
        </p:spPr>
        <p:txBody>
          <a:bodyPr/>
          <a:lstStyle>
            <a:lvl1pPr>
              <a:defRPr/>
            </a:lvl1pPr>
          </a:lstStyle>
          <a:p>
            <a:pPr>
              <a:defRPr/>
            </a:pPr>
            <a:endParaRPr lang="en-US"/>
          </a:p>
        </p:txBody>
      </p:sp>
      <p:sp>
        <p:nvSpPr>
          <p:cNvPr id="9" name="Slide Number Placeholder 8">
            <a:extLst>
              <a:ext uri="{FF2B5EF4-FFF2-40B4-BE49-F238E27FC236}">
                <a16:creationId xmlns:a16="http://schemas.microsoft.com/office/drawing/2014/main" id="{1A59EE47-E7DD-44B3-BD65-46727C7D2658}"/>
              </a:ext>
            </a:extLst>
          </p:cNvPr>
          <p:cNvSpPr>
            <a:spLocks noGrp="1"/>
          </p:cNvSpPr>
          <p:nvPr>
            <p:ph type="sldNum" sz="quarter" idx="12"/>
          </p:nvPr>
        </p:nvSpPr>
        <p:spPr>
          <a:xfrm>
            <a:off x="8737600" y="6245225"/>
            <a:ext cx="2844800" cy="476250"/>
          </a:xfrm>
        </p:spPr>
        <p:txBody>
          <a:bodyPr/>
          <a:lstStyle>
            <a:lvl1pPr>
              <a:defRPr/>
            </a:lvl1pPr>
          </a:lstStyle>
          <a:p>
            <a:fld id="{FD24A147-53FB-4690-AD7F-9654AFFDC710}" type="slidenum">
              <a:rPr lang="en-US" altLang="en-US"/>
              <a:pPr/>
              <a:t>‹#›</a:t>
            </a:fld>
            <a:endParaRPr lang="en-US" altLang="en-US"/>
          </a:p>
        </p:txBody>
      </p:sp>
    </p:spTree>
    <p:extLst>
      <p:ext uri="{BB962C8B-B14F-4D97-AF65-F5344CB8AC3E}">
        <p14:creationId xmlns:p14="http://schemas.microsoft.com/office/powerpoint/2010/main" val="3022764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2/3/2020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15743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2/3/2020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43808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2/3/2020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93019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2/3/2020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69589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2/3/2020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3434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2/3/2020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63189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2/3/2020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26290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2/3/2020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37096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2/3/2020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80550881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85" r:id="rId5"/>
    <p:sldLayoutId id="2147483679" r:id="rId6"/>
    <p:sldLayoutId id="2147483680" r:id="rId7"/>
    <p:sldLayoutId id="2147483681" r:id="rId8"/>
    <p:sldLayoutId id="2147483684" r:id="rId9"/>
    <p:sldLayoutId id="2147483682" r:id="rId10"/>
    <p:sldLayoutId id="2147483683" r:id="rId11"/>
    <p:sldLayoutId id="2147483687" r:id="rId12"/>
    <p:sldLayoutId id="214748368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bing.com/images/search?view=detailV2&amp;ccid=Kqb44Pdo&amp;id=E8C0F1A71A793E48165C3D54BC734559A280ECDC&amp;thid=OIP.Kqb44Pdomzubt28D_QEW5QHaEU&amp;mediaurl=https%3a%2f%2fassets.bwbx.io%2fimages%2fusers%2fiqjWHBFdfxIU%2finTkA87Q0a4M%2fv1%2f-999x-999.gif&amp;exph=700&amp;expw=1200&amp;q=virtual+personal+assistant+gif&amp;simid=608030560952519070&amp;selectedIndex=9"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python.org/downloads/"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pypi.python.org/pypi/"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ourceforge.net/projects/pywin32/" TargetMode="External"/><Relationship Id="rId2" Type="http://schemas.openxmlformats.org/officeDocument/2006/relationships/hyperlink" Target="http://en.wikipedia.org/wiki/IDLE_(Python)"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hyperlink" Target="http://docs.python.org/lib/string-methods.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becominghuman.ai/brief-history-of-artificial-intelligence-2398b2843036"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gif"/><Relationship Id="rId5" Type="http://schemas.openxmlformats.org/officeDocument/2006/relationships/hyperlink" Target="https://becominghuman.ai/artificial-vs-natural-intelligence-626b6c7addb2" TargetMode="External"/><Relationship Id="rId4" Type="http://schemas.openxmlformats.org/officeDocument/2006/relationships/hyperlink" Target="https://medium.com/@kennivich/what-is-cognitive-science-bee56f8cbbd"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hyperlink" Target="http://docs.python.org/ref/customization.html"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41.wmf"/><Relationship Id="rId5" Type="http://schemas.openxmlformats.org/officeDocument/2006/relationships/oleObject" Target="../embeddings/oleObject2.bin"/><Relationship Id="rId4" Type="http://schemas.openxmlformats.org/officeDocument/2006/relationships/image" Target="../media/image40.wmf"/></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oleObject" Target="../embeddings/oleObject4.bin"/><Relationship Id="rId7" Type="http://schemas.openxmlformats.org/officeDocument/2006/relationships/image" Target="../media/image52.png"/><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wmf"/></Relationships>
</file>

<file path=ppt/slides/_rels/slide78.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image" Target="../media/image58.wmf"/><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55.wmf"/><Relationship Id="rId11" Type="http://schemas.openxmlformats.org/officeDocument/2006/relationships/oleObject" Target="../embeddings/oleObject9.bin"/><Relationship Id="rId5" Type="http://schemas.openxmlformats.org/officeDocument/2006/relationships/oleObject" Target="../embeddings/oleObject6.bin"/><Relationship Id="rId10" Type="http://schemas.openxmlformats.org/officeDocument/2006/relationships/image" Target="../media/image57.wmf"/><Relationship Id="rId4" Type="http://schemas.openxmlformats.org/officeDocument/2006/relationships/image" Target="../media/image54.wmf"/><Relationship Id="rId9" Type="http://schemas.openxmlformats.org/officeDocument/2006/relationships/oleObject" Target="../embeddings/oleObject8.bin"/></Relationships>
</file>

<file path=ppt/slides/_rels/slide7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18.xml"/><Relationship Id="rId7" Type="http://schemas.openxmlformats.org/officeDocument/2006/relationships/image" Target="../media/image60.wmf"/><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oleObject" Target="../embeddings/oleObject11.bin"/><Relationship Id="rId5" Type="http://schemas.openxmlformats.org/officeDocument/2006/relationships/image" Target="../media/image59.wmf"/><Relationship Id="rId4" Type="http://schemas.openxmlformats.org/officeDocument/2006/relationships/oleObject" Target="../embeddings/oleObject10.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notesSlide" Target="../notesSlides/notesSlide19.xml"/><Relationship Id="rId7" Type="http://schemas.openxmlformats.org/officeDocument/2006/relationships/image" Target="../media/image63.wmf"/><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oleObject" Target="../embeddings/oleObject13.bin"/><Relationship Id="rId5" Type="http://schemas.openxmlformats.org/officeDocument/2006/relationships/image" Target="../media/image62.wmf"/><Relationship Id="rId4" Type="http://schemas.openxmlformats.org/officeDocument/2006/relationships/oleObject" Target="../embeddings/oleObject12.bin"/></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image" Target="../media/image65.wmf"/></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cognitivechaos.com/deep-learning-advantag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www.diveintopython.org/" TargetMode="External"/><Relationship Id="rId2" Type="http://schemas.openxmlformats.org/officeDocument/2006/relationships/hyperlink" Target="http://www.python.org/" TargetMode="External"/><Relationship Id="rId1" Type="http://schemas.openxmlformats.org/officeDocument/2006/relationships/slideLayout" Target="../slideLayouts/slideLayout2.xml"/><Relationship Id="rId5" Type="http://schemas.openxmlformats.org/officeDocument/2006/relationships/hyperlink" Target="http://webhelp.esri.com/arcgisdesktop/9.2/index.cfm?id=718&amp;pid=717&amp;topicname=About_getting_started_with_writing_geoprocessing_scripts" TargetMode="External"/><Relationship Id="rId4" Type="http://schemas.openxmlformats.org/officeDocument/2006/relationships/hyperlink" Target="http://www.oreilly.com/catalog/978059651398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1">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86738F-60AA-4F3B-8B2B-79F340541D0C}"/>
              </a:ext>
            </a:extLst>
          </p:cNvPr>
          <p:cNvSpPr>
            <a:spLocks noGrp="1"/>
          </p:cNvSpPr>
          <p:nvPr>
            <p:ph type="ctrTitle"/>
          </p:nvPr>
        </p:nvSpPr>
        <p:spPr>
          <a:xfrm>
            <a:off x="435309" y="1035072"/>
            <a:ext cx="4023360" cy="3204134"/>
          </a:xfrm>
        </p:spPr>
        <p:txBody>
          <a:bodyPr anchor="b">
            <a:normAutofit/>
          </a:bodyPr>
          <a:lstStyle/>
          <a:p>
            <a:r>
              <a:rPr lang="en-AS" sz="4800" dirty="0"/>
              <a:t>AI</a:t>
            </a:r>
            <a:endParaRPr lang="en-IN" sz="4800" dirty="0"/>
          </a:p>
        </p:txBody>
      </p:sp>
      <p:sp>
        <p:nvSpPr>
          <p:cNvPr id="3" name="Subtitle 2">
            <a:extLst>
              <a:ext uri="{FF2B5EF4-FFF2-40B4-BE49-F238E27FC236}">
                <a16:creationId xmlns:a16="http://schemas.microsoft.com/office/drawing/2014/main" id="{FE516406-2CF5-4D3B-89C1-988E4A19AB2B}"/>
              </a:ext>
            </a:extLst>
          </p:cNvPr>
          <p:cNvSpPr>
            <a:spLocks noGrp="1"/>
          </p:cNvSpPr>
          <p:nvPr>
            <p:ph type="subTitle" idx="1"/>
          </p:nvPr>
        </p:nvSpPr>
        <p:spPr>
          <a:xfrm>
            <a:off x="477980" y="4872922"/>
            <a:ext cx="4023359" cy="1208141"/>
          </a:xfrm>
        </p:spPr>
        <p:txBody>
          <a:bodyPr>
            <a:normAutofit/>
          </a:bodyPr>
          <a:lstStyle/>
          <a:p>
            <a:endParaRPr lang="en-IN" sz="2000" dirty="0"/>
          </a:p>
        </p:txBody>
      </p:sp>
      <p:sp>
        <p:nvSpPr>
          <p:cNvPr id="30"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a:extLst>
              <a:ext uri="{FF2B5EF4-FFF2-40B4-BE49-F238E27FC236}">
                <a16:creationId xmlns:a16="http://schemas.microsoft.com/office/drawing/2014/main" id="{AA8D2ED1-C146-4123-8CEA-74E78D271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485" y="18289"/>
            <a:ext cx="10688512" cy="6839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46644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97914-D578-4AF6-A15D-87FE8576F742}"/>
              </a:ext>
            </a:extLst>
          </p:cNvPr>
          <p:cNvSpPr>
            <a:spLocks noGrp="1"/>
          </p:cNvSpPr>
          <p:nvPr>
            <p:ph type="title"/>
          </p:nvPr>
        </p:nvSpPr>
        <p:spPr/>
        <p:txBody>
          <a:bodyPr/>
          <a:lstStyle/>
          <a:p>
            <a:endParaRPr lang="en-IN"/>
          </a:p>
        </p:txBody>
      </p:sp>
      <p:pic>
        <p:nvPicPr>
          <p:cNvPr id="3074" name="Picture 2">
            <a:extLst>
              <a:ext uri="{FF2B5EF4-FFF2-40B4-BE49-F238E27FC236}">
                <a16:creationId xmlns:a16="http://schemas.microsoft.com/office/drawing/2014/main" id="{73B73747-9E80-4190-A30D-A8DC5FF3FB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4413" y="2107933"/>
            <a:ext cx="10963173" cy="4201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739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B5697D-A367-4031-952B-59700B54E360}"/>
              </a:ext>
            </a:extLst>
          </p:cNvPr>
          <p:cNvSpPr>
            <a:spLocks noGrp="1"/>
          </p:cNvSpPr>
          <p:nvPr>
            <p:ph type="ctrTitle"/>
          </p:nvPr>
        </p:nvSpPr>
        <p:spPr/>
        <p:txBody>
          <a:bodyPr/>
          <a:lstStyle/>
          <a:p>
            <a:r>
              <a:rPr lang="en-IN" dirty="0"/>
              <a:t>A</a:t>
            </a:r>
            <a:r>
              <a:rPr lang="en-AS" dirty="0"/>
              <a:t>p</a:t>
            </a:r>
            <a:r>
              <a:rPr lang="en-IN" dirty="0"/>
              <a:t>p</a:t>
            </a:r>
            <a:r>
              <a:rPr lang="en-AS" dirty="0"/>
              <a:t>l</a:t>
            </a:r>
            <a:r>
              <a:rPr lang="en-IN" dirty="0" err="1"/>
              <a:t>i</a:t>
            </a:r>
            <a:r>
              <a:rPr lang="en-AS" dirty="0"/>
              <a:t>c</a:t>
            </a:r>
            <a:r>
              <a:rPr lang="en-IN" dirty="0"/>
              <a:t>a</a:t>
            </a:r>
            <a:r>
              <a:rPr lang="en-AS" dirty="0"/>
              <a:t>t</a:t>
            </a:r>
            <a:r>
              <a:rPr lang="en-IN" dirty="0" err="1"/>
              <a:t>i</a:t>
            </a:r>
            <a:r>
              <a:rPr lang="en-AS" dirty="0"/>
              <a:t>o</a:t>
            </a:r>
            <a:r>
              <a:rPr lang="en-IN" dirty="0"/>
              <a:t>n</a:t>
            </a:r>
            <a:r>
              <a:rPr lang="en-AS" dirty="0"/>
              <a:t>s </a:t>
            </a:r>
            <a:r>
              <a:rPr lang="en-IN" dirty="0"/>
              <a:t>o</a:t>
            </a:r>
            <a:r>
              <a:rPr lang="en-AS" dirty="0"/>
              <a:t>f </a:t>
            </a:r>
            <a:r>
              <a:rPr lang="en-IN" dirty="0"/>
              <a:t>A</a:t>
            </a:r>
            <a:r>
              <a:rPr lang="en-AS" dirty="0"/>
              <a:t>I</a:t>
            </a:r>
            <a:endParaRPr lang="en-IN" dirty="0"/>
          </a:p>
        </p:txBody>
      </p:sp>
      <p:sp>
        <p:nvSpPr>
          <p:cNvPr id="5" name="Subtitle 4">
            <a:extLst>
              <a:ext uri="{FF2B5EF4-FFF2-40B4-BE49-F238E27FC236}">
                <a16:creationId xmlns:a16="http://schemas.microsoft.com/office/drawing/2014/main" id="{07E9238F-CC2E-4181-A061-B046DC70561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843340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07E1449-5A7F-4249-AC59-18C72D1A134F}" type="slidenum">
              <a:rPr lang="zh-TW" altLang="en-US" smtClean="0"/>
              <a:t>12</a:t>
            </a:fld>
            <a:endParaRPr lang="zh-TW" altLang="en-US"/>
          </a:p>
        </p:txBody>
      </p:sp>
      <p:pic>
        <p:nvPicPr>
          <p:cNvPr id="6" name="Content Placeholder 5"/>
          <p:cNvPicPr>
            <a:picLocks noGrp="1" noChangeAspect="1"/>
          </p:cNvPicPr>
          <p:nvPr>
            <p:ph idx="1"/>
          </p:nvPr>
        </p:nvPicPr>
        <p:blipFill>
          <a:blip r:embed="rId2"/>
          <a:stretch>
            <a:fillRect/>
          </a:stretch>
        </p:blipFill>
        <p:spPr>
          <a:xfrm>
            <a:off x="1981836" y="1495426"/>
            <a:ext cx="8189595" cy="41992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07E1449-5A7F-4249-AC59-18C72D1A134F}" type="slidenum">
              <a:rPr lang="zh-TW" altLang="en-US" smtClean="0"/>
              <a:t>13</a:t>
            </a:fld>
            <a:endParaRPr lang="zh-TW" altLang="en-US"/>
          </a:p>
        </p:txBody>
      </p:sp>
      <p:pic>
        <p:nvPicPr>
          <p:cNvPr id="5" name="Content Placeholder 4"/>
          <p:cNvPicPr>
            <a:picLocks noGrp="1" noChangeAspect="1"/>
          </p:cNvPicPr>
          <p:nvPr>
            <p:ph idx="1"/>
          </p:nvPr>
        </p:nvPicPr>
        <p:blipFill>
          <a:blip r:embed="rId2"/>
          <a:stretch>
            <a:fillRect/>
          </a:stretch>
        </p:blipFill>
        <p:spPr>
          <a:xfrm>
            <a:off x="1981200" y="1518285"/>
            <a:ext cx="8229600" cy="44513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Facial Recognition</a:t>
            </a:r>
          </a:p>
        </p:txBody>
      </p:sp>
      <p:sp>
        <p:nvSpPr>
          <p:cNvPr id="4" name="Slide Number Placeholder 3"/>
          <p:cNvSpPr>
            <a:spLocks noGrp="1"/>
          </p:cNvSpPr>
          <p:nvPr>
            <p:ph type="sldNum" sz="quarter" idx="12"/>
          </p:nvPr>
        </p:nvSpPr>
        <p:spPr/>
        <p:txBody>
          <a:bodyPr/>
          <a:lstStyle/>
          <a:p>
            <a:fld id="{D07E1449-5A7F-4249-AC59-18C72D1A134F}" type="slidenum">
              <a:rPr lang="zh-TW" altLang="en-US" smtClean="0"/>
              <a:t>14</a:t>
            </a:fld>
            <a:endParaRPr lang="zh-TW" altLang="en-US"/>
          </a:p>
        </p:txBody>
      </p:sp>
      <p:pic>
        <p:nvPicPr>
          <p:cNvPr id="5" name="Content Placeholder 4"/>
          <p:cNvPicPr>
            <a:picLocks noGrp="1" noChangeAspect="1"/>
          </p:cNvPicPr>
          <p:nvPr>
            <p:ph idx="1"/>
          </p:nvPr>
        </p:nvPicPr>
        <p:blipFill>
          <a:blip r:embed="rId3"/>
          <a:stretch>
            <a:fillRect/>
          </a:stretch>
        </p:blipFill>
        <p:spPr>
          <a:xfrm>
            <a:off x="2072641" y="1481455"/>
            <a:ext cx="8046085" cy="45262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09DDEB-B5FA-44D7-9AF7-A14FA951797D}"/>
              </a:ext>
            </a:extLst>
          </p:cNvPr>
          <p:cNvSpPr>
            <a:spLocks noGrp="1"/>
          </p:cNvSpPr>
          <p:nvPr>
            <p:ph type="ctrTitle"/>
          </p:nvPr>
        </p:nvSpPr>
        <p:spPr/>
        <p:txBody>
          <a:bodyPr/>
          <a:lstStyle/>
          <a:p>
            <a:r>
              <a:rPr lang="en-AS" dirty="0"/>
              <a:t>F</a:t>
            </a:r>
            <a:r>
              <a:rPr lang="en-IN" dirty="0"/>
              <a:t>u</a:t>
            </a:r>
            <a:r>
              <a:rPr lang="en-AS" dirty="0"/>
              <a:t>t</a:t>
            </a:r>
            <a:r>
              <a:rPr lang="en-IN" dirty="0"/>
              <a:t>u</a:t>
            </a:r>
            <a:r>
              <a:rPr lang="en-AS" dirty="0"/>
              <a:t>r</a:t>
            </a:r>
            <a:r>
              <a:rPr lang="en-IN" dirty="0"/>
              <a:t>e</a:t>
            </a:r>
            <a:r>
              <a:rPr lang="en-AS" dirty="0"/>
              <a:t> </a:t>
            </a:r>
            <a:r>
              <a:rPr lang="en-IN" dirty="0"/>
              <a:t>A</a:t>
            </a:r>
            <a:r>
              <a:rPr lang="en-AS" dirty="0"/>
              <a:t>s</a:t>
            </a:r>
            <a:r>
              <a:rPr lang="en-IN" dirty="0"/>
              <a:t>p</a:t>
            </a:r>
            <a:r>
              <a:rPr lang="en-AS" dirty="0"/>
              <a:t>e</a:t>
            </a:r>
            <a:r>
              <a:rPr lang="en-IN" dirty="0"/>
              <a:t>c</a:t>
            </a:r>
            <a:r>
              <a:rPr lang="en-AS" dirty="0"/>
              <a:t>t</a:t>
            </a:r>
            <a:r>
              <a:rPr lang="en-IN" dirty="0"/>
              <a:t>s</a:t>
            </a:r>
            <a:r>
              <a:rPr lang="en-AS" dirty="0"/>
              <a:t> </a:t>
            </a:r>
            <a:r>
              <a:rPr lang="en-IN" dirty="0"/>
              <a:t>o</a:t>
            </a:r>
            <a:r>
              <a:rPr lang="en-AS" dirty="0"/>
              <a:t>f </a:t>
            </a:r>
            <a:r>
              <a:rPr lang="en-IN" dirty="0"/>
              <a:t>A</a:t>
            </a:r>
            <a:r>
              <a:rPr lang="en-AS" dirty="0"/>
              <a:t>I</a:t>
            </a:r>
            <a:endParaRPr lang="en-IN" dirty="0"/>
          </a:p>
        </p:txBody>
      </p:sp>
      <p:sp>
        <p:nvSpPr>
          <p:cNvPr id="5" name="Subtitle 4">
            <a:extLst>
              <a:ext uri="{FF2B5EF4-FFF2-40B4-BE49-F238E27FC236}">
                <a16:creationId xmlns:a16="http://schemas.microsoft.com/office/drawing/2014/main" id="{5A085727-3B97-4F24-8210-10FDF92AC76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236891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73A4-80B5-448F-A26E-DCC39AA17091}"/>
              </a:ext>
            </a:extLst>
          </p:cNvPr>
          <p:cNvSpPr>
            <a:spLocks noGrp="1"/>
          </p:cNvSpPr>
          <p:nvPr>
            <p:ph type="title"/>
          </p:nvPr>
        </p:nvSpPr>
        <p:spPr/>
        <p:txBody>
          <a:bodyPr>
            <a:normAutofit/>
          </a:bodyPr>
          <a:lstStyle/>
          <a:p>
            <a:r>
              <a:rPr lang="en-AS" dirty="0"/>
              <a:t>A</a:t>
            </a:r>
            <a:r>
              <a:rPr lang="en-IN" dirty="0"/>
              <a:t>p</a:t>
            </a:r>
            <a:r>
              <a:rPr lang="en-AS" dirty="0"/>
              <a:t>p</a:t>
            </a:r>
            <a:r>
              <a:rPr lang="en-IN" dirty="0"/>
              <a:t>l</a:t>
            </a:r>
            <a:r>
              <a:rPr lang="en-AS" dirty="0" err="1"/>
              <a:t>i</a:t>
            </a:r>
            <a:r>
              <a:rPr lang="en-IN" dirty="0"/>
              <a:t>c</a:t>
            </a:r>
            <a:r>
              <a:rPr lang="en-AS" dirty="0"/>
              <a:t>a</a:t>
            </a:r>
            <a:r>
              <a:rPr lang="en-IN" dirty="0"/>
              <a:t>t</a:t>
            </a:r>
            <a:r>
              <a:rPr lang="en-AS" dirty="0" err="1"/>
              <a:t>i</a:t>
            </a:r>
            <a:r>
              <a:rPr lang="en-IN" dirty="0"/>
              <a:t>o</a:t>
            </a:r>
            <a:r>
              <a:rPr lang="en-AS" dirty="0"/>
              <a:t>n</a:t>
            </a:r>
            <a:r>
              <a:rPr lang="en-IN" dirty="0"/>
              <a:t>s</a:t>
            </a:r>
            <a:r>
              <a:rPr lang="en-AS" dirty="0"/>
              <a:t> </a:t>
            </a:r>
            <a:r>
              <a:rPr lang="en-IN" dirty="0"/>
              <a:t>o</a:t>
            </a:r>
            <a:r>
              <a:rPr lang="en-AS" dirty="0"/>
              <a:t>f </a:t>
            </a:r>
            <a:r>
              <a:rPr lang="en-IN" dirty="0"/>
              <a:t>M</a:t>
            </a:r>
            <a:r>
              <a:rPr lang="en-AS" dirty="0"/>
              <a:t>a</a:t>
            </a:r>
            <a:r>
              <a:rPr lang="en-IN" dirty="0"/>
              <a:t>c</a:t>
            </a:r>
            <a:r>
              <a:rPr lang="en-AS" dirty="0"/>
              <a:t>h</a:t>
            </a:r>
            <a:r>
              <a:rPr lang="en-IN" dirty="0" err="1"/>
              <a:t>i</a:t>
            </a:r>
            <a:r>
              <a:rPr lang="en-AS" dirty="0"/>
              <a:t>n</a:t>
            </a:r>
            <a:r>
              <a:rPr lang="en-IN" dirty="0"/>
              <a:t>e</a:t>
            </a:r>
            <a:r>
              <a:rPr lang="en-AS" dirty="0"/>
              <a:t> </a:t>
            </a:r>
            <a:r>
              <a:rPr lang="en-IN" dirty="0"/>
              <a:t>L</a:t>
            </a:r>
            <a:r>
              <a:rPr lang="en-AS" dirty="0"/>
              <a:t>earning</a:t>
            </a:r>
            <a:endParaRPr lang="en-IN" dirty="0"/>
          </a:p>
        </p:txBody>
      </p:sp>
      <p:pic>
        <p:nvPicPr>
          <p:cNvPr id="1026" name="Picture 2">
            <a:extLst>
              <a:ext uri="{FF2B5EF4-FFF2-40B4-BE49-F238E27FC236}">
                <a16:creationId xmlns:a16="http://schemas.microsoft.com/office/drawing/2014/main" id="{55CF3508-9518-4CB3-86E5-3ED4DE4F562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33061" y="2189330"/>
            <a:ext cx="9372212" cy="434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3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6330A-4997-416F-ABA7-7B86255FBAD3}"/>
              </a:ext>
            </a:extLst>
          </p:cNvPr>
          <p:cNvSpPr>
            <a:spLocks noGrp="1"/>
          </p:cNvSpPr>
          <p:nvPr>
            <p:ph type="ctrTitle"/>
          </p:nvPr>
        </p:nvSpPr>
        <p:spPr/>
        <p:txBody>
          <a:bodyPr/>
          <a:lstStyle/>
          <a:p>
            <a:r>
              <a:rPr lang="en-AS" dirty="0"/>
              <a:t>1. </a:t>
            </a:r>
            <a:r>
              <a:rPr lang="en-IN" dirty="0"/>
              <a:t>I</a:t>
            </a:r>
            <a:r>
              <a:rPr lang="en-AS" dirty="0"/>
              <a:t>m</a:t>
            </a:r>
            <a:r>
              <a:rPr lang="en-IN" dirty="0"/>
              <a:t>a</a:t>
            </a:r>
            <a:r>
              <a:rPr lang="en-AS" dirty="0"/>
              <a:t>g</a:t>
            </a:r>
            <a:r>
              <a:rPr lang="en-IN" dirty="0"/>
              <a:t>e</a:t>
            </a:r>
            <a:r>
              <a:rPr lang="en-AS" dirty="0"/>
              <a:t> </a:t>
            </a:r>
            <a:r>
              <a:rPr lang="en-IN" dirty="0"/>
              <a:t>R</a:t>
            </a:r>
            <a:r>
              <a:rPr lang="en-AS" dirty="0"/>
              <a:t>e</a:t>
            </a:r>
            <a:r>
              <a:rPr lang="en-IN" dirty="0"/>
              <a:t>c</a:t>
            </a:r>
            <a:r>
              <a:rPr lang="en-AS" dirty="0"/>
              <a:t>o</a:t>
            </a:r>
            <a:r>
              <a:rPr lang="en-IN" dirty="0"/>
              <a:t>g</a:t>
            </a:r>
            <a:r>
              <a:rPr lang="en-AS" dirty="0"/>
              <a:t>n</a:t>
            </a:r>
            <a:r>
              <a:rPr lang="en-IN" dirty="0" err="1"/>
              <a:t>i</a:t>
            </a:r>
            <a:r>
              <a:rPr lang="en-AS" dirty="0"/>
              <a:t>t</a:t>
            </a:r>
            <a:r>
              <a:rPr lang="en-IN" dirty="0" err="1"/>
              <a:t>i</a:t>
            </a:r>
            <a:r>
              <a:rPr lang="en-AS" dirty="0"/>
              <a:t>o</a:t>
            </a:r>
            <a:r>
              <a:rPr lang="en-IN" dirty="0"/>
              <a:t>n</a:t>
            </a:r>
          </a:p>
        </p:txBody>
      </p:sp>
      <p:sp>
        <p:nvSpPr>
          <p:cNvPr id="4" name="Subtitle 3">
            <a:extLst>
              <a:ext uri="{FF2B5EF4-FFF2-40B4-BE49-F238E27FC236}">
                <a16:creationId xmlns:a16="http://schemas.microsoft.com/office/drawing/2014/main" id="{2B33CA79-6C7D-42F5-A29D-D4C07C600C1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03465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A1D3-F9E5-4EA6-A6BD-87FDAC385583}"/>
              </a:ext>
            </a:extLst>
          </p:cNvPr>
          <p:cNvSpPr>
            <a:spLocks noGrp="1"/>
          </p:cNvSpPr>
          <p:nvPr>
            <p:ph type="title"/>
          </p:nvPr>
        </p:nvSpPr>
        <p:spPr/>
        <p:txBody>
          <a:bodyPr/>
          <a:lstStyle/>
          <a:p>
            <a:endParaRPr lang="en-IN"/>
          </a:p>
        </p:txBody>
      </p:sp>
      <p:pic>
        <p:nvPicPr>
          <p:cNvPr id="6146" name="Picture 2">
            <a:extLst>
              <a:ext uri="{FF2B5EF4-FFF2-40B4-BE49-F238E27FC236}">
                <a16:creationId xmlns:a16="http://schemas.microsoft.com/office/drawing/2014/main" id="{F9A86A9D-9443-4A00-924F-8332D58D2B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8652" y="77001"/>
            <a:ext cx="11869554" cy="6525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126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48CBB-7AC2-4DAA-B691-DDF7F41F6CF4}"/>
              </a:ext>
            </a:extLst>
          </p:cNvPr>
          <p:cNvSpPr>
            <a:spLocks noGrp="1"/>
          </p:cNvSpPr>
          <p:nvPr>
            <p:ph type="title"/>
          </p:nvPr>
        </p:nvSpPr>
        <p:spPr/>
        <p:txBody>
          <a:bodyPr/>
          <a:lstStyle/>
          <a:p>
            <a:endParaRPr lang="en-IN" dirty="0"/>
          </a:p>
        </p:txBody>
      </p:sp>
      <p:pic>
        <p:nvPicPr>
          <p:cNvPr id="5122" name="Picture 2">
            <a:extLst>
              <a:ext uri="{FF2B5EF4-FFF2-40B4-BE49-F238E27FC236}">
                <a16:creationId xmlns:a16="http://schemas.microsoft.com/office/drawing/2014/main" id="{CF5C074D-E1F6-491C-98BE-6032B0956C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03" y="0"/>
            <a:ext cx="1210866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203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B685-6771-4497-9A1B-FBE54D08FE8B}"/>
              </a:ext>
            </a:extLst>
          </p:cNvPr>
          <p:cNvSpPr>
            <a:spLocks noGrp="1"/>
          </p:cNvSpPr>
          <p:nvPr>
            <p:ph type="title"/>
          </p:nvPr>
        </p:nvSpPr>
        <p:spPr/>
        <p:txBody>
          <a:bodyPr/>
          <a:lstStyle/>
          <a:p>
            <a:r>
              <a:rPr lang="en-AS" dirty="0"/>
              <a:t>W</a:t>
            </a:r>
            <a:r>
              <a:rPr lang="en-IN" dirty="0"/>
              <a:t>h</a:t>
            </a:r>
            <a:r>
              <a:rPr lang="en-AS" dirty="0"/>
              <a:t>a</a:t>
            </a:r>
            <a:r>
              <a:rPr lang="en-IN" dirty="0"/>
              <a:t>t</a:t>
            </a:r>
            <a:r>
              <a:rPr lang="en-AS" dirty="0"/>
              <a:t> </a:t>
            </a:r>
            <a:r>
              <a:rPr lang="en-IN" dirty="0" err="1"/>
              <a:t>i</a:t>
            </a:r>
            <a:r>
              <a:rPr lang="en-AS" dirty="0"/>
              <a:t>s </a:t>
            </a:r>
            <a:r>
              <a:rPr lang="en-IN" dirty="0"/>
              <a:t>A</a:t>
            </a:r>
            <a:r>
              <a:rPr lang="en-AS" dirty="0"/>
              <a:t>I</a:t>
            </a:r>
            <a:endParaRPr lang="en-IN" dirty="0"/>
          </a:p>
        </p:txBody>
      </p:sp>
      <p:sp>
        <p:nvSpPr>
          <p:cNvPr id="3" name="Content Placeholder 2">
            <a:extLst>
              <a:ext uri="{FF2B5EF4-FFF2-40B4-BE49-F238E27FC236}">
                <a16:creationId xmlns:a16="http://schemas.microsoft.com/office/drawing/2014/main" id="{80771104-8229-499B-98C2-548F74C02523}"/>
              </a:ext>
            </a:extLst>
          </p:cNvPr>
          <p:cNvSpPr>
            <a:spLocks noGrp="1"/>
          </p:cNvSpPr>
          <p:nvPr>
            <p:ph idx="1"/>
          </p:nvPr>
        </p:nvSpPr>
        <p:spPr>
          <a:xfrm>
            <a:off x="1115568" y="2478024"/>
            <a:ext cx="5620792" cy="3694176"/>
          </a:xfrm>
        </p:spPr>
        <p:txBody>
          <a:bodyPr>
            <a:normAutofit fontScale="77500" lnSpcReduction="20000"/>
          </a:bodyPr>
          <a:lstStyle/>
          <a:p>
            <a:r>
              <a:rPr lang="en-US" dirty="0"/>
              <a:t>Artificial Intelligence is an approach to make a computer, a robot, or a product to think how smart human think. AI is a study of how human brain think, learn, decide and work, when it tries to solve problems. And finally this study outputs intelligent software system.</a:t>
            </a:r>
            <a:r>
              <a:rPr lang="en-AS" dirty="0"/>
              <a:t> </a:t>
            </a:r>
            <a:r>
              <a:rPr lang="en-US" dirty="0"/>
              <a:t>The aim of AI is to improve computer functions which are related to human knowledge, for example, reasoning, learning, and problem-solving.</a:t>
            </a:r>
            <a:endParaRPr lang="en-IN" dirty="0"/>
          </a:p>
        </p:txBody>
      </p:sp>
    </p:spTree>
    <p:extLst>
      <p:ext uri="{BB962C8B-B14F-4D97-AF65-F5344CB8AC3E}">
        <p14:creationId xmlns:p14="http://schemas.microsoft.com/office/powerpoint/2010/main" val="2992326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D8A42-B86C-48C7-914F-9D8DDF664EA5}"/>
              </a:ext>
            </a:extLst>
          </p:cNvPr>
          <p:cNvSpPr>
            <a:spLocks noGrp="1"/>
          </p:cNvSpPr>
          <p:nvPr>
            <p:ph type="title"/>
          </p:nvPr>
        </p:nvSpPr>
        <p:spPr/>
        <p:txBody>
          <a:bodyPr/>
          <a:lstStyle/>
          <a:p>
            <a:r>
              <a:rPr lang="en-AS" dirty="0"/>
              <a:t>S</a:t>
            </a:r>
            <a:r>
              <a:rPr lang="en-IN" dirty="0"/>
              <a:t>p</a:t>
            </a:r>
            <a:r>
              <a:rPr lang="en-AS" dirty="0"/>
              <a:t>e</a:t>
            </a:r>
            <a:r>
              <a:rPr lang="en-IN" dirty="0"/>
              <a:t>e</a:t>
            </a:r>
            <a:r>
              <a:rPr lang="en-AS" dirty="0"/>
              <a:t>c</a:t>
            </a:r>
            <a:r>
              <a:rPr lang="en-IN" dirty="0"/>
              <a:t>h</a:t>
            </a:r>
            <a:r>
              <a:rPr lang="en-AS" dirty="0"/>
              <a:t> </a:t>
            </a:r>
            <a:r>
              <a:rPr lang="en-IN" dirty="0"/>
              <a:t>R</a:t>
            </a:r>
            <a:r>
              <a:rPr lang="en-AS" dirty="0"/>
              <a:t>e</a:t>
            </a:r>
            <a:r>
              <a:rPr lang="en-IN" dirty="0"/>
              <a:t>c</a:t>
            </a:r>
            <a:r>
              <a:rPr lang="en-AS" dirty="0"/>
              <a:t>o</a:t>
            </a:r>
            <a:r>
              <a:rPr lang="en-IN" dirty="0"/>
              <a:t>g</a:t>
            </a:r>
            <a:r>
              <a:rPr lang="en-AS" dirty="0"/>
              <a:t>n</a:t>
            </a:r>
            <a:r>
              <a:rPr lang="en-IN" dirty="0" err="1"/>
              <a:t>i</a:t>
            </a:r>
            <a:r>
              <a:rPr lang="en-AS" dirty="0"/>
              <a:t>t</a:t>
            </a:r>
            <a:r>
              <a:rPr lang="en-IN" dirty="0" err="1"/>
              <a:t>i</a:t>
            </a:r>
            <a:r>
              <a:rPr lang="en-AS" dirty="0"/>
              <a:t>o</a:t>
            </a:r>
            <a:r>
              <a:rPr lang="en-IN" dirty="0"/>
              <a:t>n</a:t>
            </a:r>
          </a:p>
        </p:txBody>
      </p:sp>
      <p:pic>
        <p:nvPicPr>
          <p:cNvPr id="7172" name="Picture 4">
            <a:extLst>
              <a:ext uri="{FF2B5EF4-FFF2-40B4-BE49-F238E27FC236}">
                <a16:creationId xmlns:a16="http://schemas.microsoft.com/office/drawing/2014/main" id="{566E4F59-FB9E-47E2-B556-2407F8D17C22}"/>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46435" y="2103602"/>
            <a:ext cx="8364354" cy="4581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083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41B04-BA4A-4101-A89C-5A2141E82176}"/>
              </a:ext>
            </a:extLst>
          </p:cNvPr>
          <p:cNvSpPr>
            <a:spLocks noGrp="1"/>
          </p:cNvSpPr>
          <p:nvPr>
            <p:ph type="title"/>
          </p:nvPr>
        </p:nvSpPr>
        <p:spPr/>
        <p:txBody>
          <a:bodyPr/>
          <a:lstStyle/>
          <a:p>
            <a:r>
              <a:rPr lang="en-IN" dirty="0"/>
              <a:t>G</a:t>
            </a:r>
            <a:r>
              <a:rPr lang="en-AS" dirty="0"/>
              <a:t>o</a:t>
            </a:r>
            <a:r>
              <a:rPr lang="en-IN" dirty="0"/>
              <a:t>o</a:t>
            </a:r>
            <a:r>
              <a:rPr lang="en-AS" dirty="0"/>
              <a:t>g</a:t>
            </a:r>
            <a:r>
              <a:rPr lang="en-IN" dirty="0"/>
              <a:t>l</a:t>
            </a:r>
            <a:r>
              <a:rPr lang="en-AS" dirty="0"/>
              <a:t>e T</a:t>
            </a:r>
            <a:r>
              <a:rPr lang="en-IN" dirty="0"/>
              <a:t>r</a:t>
            </a:r>
            <a:r>
              <a:rPr lang="en-AS" dirty="0" err="1"/>
              <a:t>affic</a:t>
            </a:r>
            <a:r>
              <a:rPr lang="en-AS" dirty="0"/>
              <a:t> </a:t>
            </a:r>
            <a:r>
              <a:rPr lang="en-IN" dirty="0"/>
              <a:t>P</a:t>
            </a:r>
            <a:r>
              <a:rPr lang="en-AS" dirty="0"/>
              <a:t>r</a:t>
            </a:r>
            <a:r>
              <a:rPr lang="en-IN" dirty="0"/>
              <a:t>e</a:t>
            </a:r>
            <a:r>
              <a:rPr lang="en-AS" dirty="0"/>
              <a:t>diction	</a:t>
            </a:r>
            <a:endParaRPr lang="en-IN" dirty="0"/>
          </a:p>
        </p:txBody>
      </p:sp>
      <p:pic>
        <p:nvPicPr>
          <p:cNvPr id="8196" name="Picture 4">
            <a:extLst>
              <a:ext uri="{FF2B5EF4-FFF2-40B4-BE49-F238E27FC236}">
                <a16:creationId xmlns:a16="http://schemas.microsoft.com/office/drawing/2014/main" id="{B217C734-46CF-4566-92DB-1DC85F353B15}"/>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42481" y="2482056"/>
            <a:ext cx="5715000"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265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03C3D-81AC-4794-B6D3-7EF8D632CA9F}"/>
              </a:ext>
            </a:extLst>
          </p:cNvPr>
          <p:cNvSpPr>
            <a:spLocks noGrp="1"/>
          </p:cNvSpPr>
          <p:nvPr>
            <p:ph type="title"/>
          </p:nvPr>
        </p:nvSpPr>
        <p:spPr/>
        <p:txBody>
          <a:bodyPr/>
          <a:lstStyle/>
          <a:p>
            <a:r>
              <a:rPr lang="en-AS" dirty="0"/>
              <a:t>P</a:t>
            </a:r>
            <a:r>
              <a:rPr lang="en-IN" dirty="0"/>
              <a:t>r</a:t>
            </a:r>
            <a:r>
              <a:rPr lang="en-AS" dirty="0"/>
              <a:t>o</a:t>
            </a:r>
            <a:r>
              <a:rPr lang="en-IN" dirty="0"/>
              <a:t>d</a:t>
            </a:r>
            <a:r>
              <a:rPr lang="en-AS" dirty="0"/>
              <a:t>u</a:t>
            </a:r>
            <a:r>
              <a:rPr lang="en-IN" dirty="0"/>
              <a:t>c</a:t>
            </a:r>
            <a:r>
              <a:rPr lang="en-AS" dirty="0"/>
              <a:t>t </a:t>
            </a:r>
            <a:r>
              <a:rPr lang="en-IN" dirty="0"/>
              <a:t>R</a:t>
            </a:r>
            <a:r>
              <a:rPr lang="en-AS" dirty="0"/>
              <a:t>e</a:t>
            </a:r>
            <a:r>
              <a:rPr lang="en-IN" dirty="0"/>
              <a:t>c</a:t>
            </a:r>
            <a:r>
              <a:rPr lang="en-AS" dirty="0"/>
              <a:t>o</a:t>
            </a:r>
            <a:r>
              <a:rPr lang="en-IN" dirty="0"/>
              <a:t>m</a:t>
            </a:r>
            <a:r>
              <a:rPr lang="en-AS" dirty="0"/>
              <a:t>m</a:t>
            </a:r>
            <a:r>
              <a:rPr lang="en-IN" dirty="0"/>
              <a:t>e</a:t>
            </a:r>
            <a:r>
              <a:rPr lang="en-AS" dirty="0" err="1"/>
              <a:t>ndation</a:t>
            </a:r>
            <a:r>
              <a:rPr lang="en-IN" dirty="0"/>
              <a:t>s</a:t>
            </a:r>
          </a:p>
        </p:txBody>
      </p:sp>
      <p:pic>
        <p:nvPicPr>
          <p:cNvPr id="9218" name="Picture 2" descr="Image result for recommendation engine gif">
            <a:extLst>
              <a:ext uri="{FF2B5EF4-FFF2-40B4-BE49-F238E27FC236}">
                <a16:creationId xmlns:a16="http://schemas.microsoft.com/office/drawing/2014/main" id="{78433C5F-AEA1-4FCA-A6E4-BC36AFBB9D4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7023" y="2271562"/>
            <a:ext cx="10924673" cy="4119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80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D174-197E-4E5B-84D1-CCA0601A707D}"/>
              </a:ext>
            </a:extLst>
          </p:cNvPr>
          <p:cNvSpPr>
            <a:spLocks noGrp="1"/>
          </p:cNvSpPr>
          <p:nvPr>
            <p:ph type="title"/>
          </p:nvPr>
        </p:nvSpPr>
        <p:spPr/>
        <p:txBody>
          <a:bodyPr/>
          <a:lstStyle/>
          <a:p>
            <a:r>
              <a:rPr lang="en-IN" dirty="0"/>
              <a:t>Virtual Personal Assistant</a:t>
            </a:r>
          </a:p>
        </p:txBody>
      </p:sp>
      <p:sp>
        <p:nvSpPr>
          <p:cNvPr id="3" name="Content Placeholder 2">
            <a:extLst>
              <a:ext uri="{FF2B5EF4-FFF2-40B4-BE49-F238E27FC236}">
                <a16:creationId xmlns:a16="http://schemas.microsoft.com/office/drawing/2014/main" id="{0425A84A-68E3-4487-ABDA-0DB7ACC69841}"/>
              </a:ext>
            </a:extLst>
          </p:cNvPr>
          <p:cNvSpPr>
            <a:spLocks noGrp="1"/>
          </p:cNvSpPr>
          <p:nvPr>
            <p:ph idx="1"/>
          </p:nvPr>
        </p:nvSpPr>
        <p:spPr/>
        <p:txBody>
          <a:bodyPr/>
          <a:lstStyle/>
          <a:p>
            <a:endParaRPr lang="en-IN" u="sng" dirty="0">
              <a:solidFill>
                <a:srgbClr val="001BA0"/>
              </a:solidFill>
              <a:latin typeface="Arial" panose="020B0604020202020204" pitchFamily="34" charset="0"/>
              <a:hlinkClick r:id="rId3"/>
            </a:endParaRPr>
          </a:p>
          <a:p>
            <a:endParaRPr lang="en-IN" dirty="0"/>
          </a:p>
        </p:txBody>
      </p:sp>
      <p:pic>
        <p:nvPicPr>
          <p:cNvPr id="7" name="Picture 6">
            <a:extLst>
              <a:ext uri="{FF2B5EF4-FFF2-40B4-BE49-F238E27FC236}">
                <a16:creationId xmlns:a16="http://schemas.microsoft.com/office/drawing/2014/main" id="{F9F04F74-3104-4AEE-9064-6FC863A19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304" y="2114776"/>
            <a:ext cx="9880012" cy="4420671"/>
          </a:xfrm>
          <a:prstGeom prst="rect">
            <a:avLst/>
          </a:prstGeom>
        </p:spPr>
      </p:pic>
    </p:spTree>
    <p:extLst>
      <p:ext uri="{BB962C8B-B14F-4D97-AF65-F5344CB8AC3E}">
        <p14:creationId xmlns:p14="http://schemas.microsoft.com/office/powerpoint/2010/main" val="3709442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4E4BAE-C27C-4C84-A777-5E40161E5D3C}"/>
              </a:ext>
            </a:extLst>
          </p:cNvPr>
          <p:cNvSpPr>
            <a:spLocks noGrp="1"/>
          </p:cNvSpPr>
          <p:nvPr>
            <p:ph type="ctrTitle"/>
          </p:nvPr>
        </p:nvSpPr>
        <p:spPr/>
        <p:txBody>
          <a:bodyPr>
            <a:normAutofit/>
          </a:bodyPr>
          <a:lstStyle/>
          <a:p>
            <a:r>
              <a:rPr lang="en-AS" sz="6600" dirty="0"/>
              <a:t>Setting up Environment</a:t>
            </a:r>
            <a:r>
              <a:rPr lang="en-IN" sz="6600" dirty="0"/>
              <a:t> of Python</a:t>
            </a:r>
          </a:p>
        </p:txBody>
      </p:sp>
      <p:sp>
        <p:nvSpPr>
          <p:cNvPr id="5" name="Subtitle 4">
            <a:extLst>
              <a:ext uri="{FF2B5EF4-FFF2-40B4-BE49-F238E27FC236}">
                <a16:creationId xmlns:a16="http://schemas.microsoft.com/office/drawing/2014/main" id="{1E567010-15AE-4692-B94B-396D839AABBA}"/>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554934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Installing Python 3.4.3</a:t>
            </a:r>
          </a:p>
        </p:txBody>
      </p:sp>
      <p:sp>
        <p:nvSpPr>
          <p:cNvPr id="6" name="Text Placeholder 5"/>
          <p:cNvSpPr>
            <a:spLocks noGrp="1"/>
          </p:cNvSpPr>
          <p:nvPr>
            <p:ph type="body" idx="1"/>
          </p:nvPr>
        </p:nvSpPr>
        <p:spPr/>
        <p:txBody>
          <a:bodyPr/>
          <a:lstStyle/>
          <a:p>
            <a:r>
              <a:rPr lang="en-US" dirty="0">
                <a:hlinkClick r:id="rId2"/>
              </a:rPr>
              <a:t>https://www.python.org/downloads/</a:t>
            </a:r>
            <a:endParaRPr lang="en-US" dirty="0"/>
          </a:p>
        </p:txBody>
      </p:sp>
      <p:pic>
        <p:nvPicPr>
          <p:cNvPr id="7" name="Picture 5" descr="NASA Meatb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4518" y="5849470"/>
            <a:ext cx="1065213"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2721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81" y="-296562"/>
            <a:ext cx="10515600" cy="1325563"/>
          </a:xfrm>
        </p:spPr>
        <p:txBody>
          <a:bodyPr/>
          <a:lstStyle/>
          <a:p>
            <a:r>
              <a:rPr lang="en-US" dirty="0"/>
              <a:t>Go to: </a:t>
            </a:r>
            <a:r>
              <a:rPr lang="en-US" dirty="0">
                <a:hlinkClick r:id="rId2"/>
              </a:rPr>
              <a:t>https://www.python.org/downloads/</a:t>
            </a:r>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144" y="783781"/>
            <a:ext cx="10870841" cy="5897105"/>
          </a:xfrm>
          <a:prstGeom prst="rect">
            <a:avLst/>
          </a:prstGeom>
        </p:spPr>
      </p:pic>
      <p:sp>
        <p:nvSpPr>
          <p:cNvPr id="5" name="TextBox 4"/>
          <p:cNvSpPr txBox="1"/>
          <p:nvPr/>
        </p:nvSpPr>
        <p:spPr>
          <a:xfrm>
            <a:off x="1029728" y="2652584"/>
            <a:ext cx="2183027" cy="646331"/>
          </a:xfrm>
          <a:prstGeom prst="rect">
            <a:avLst/>
          </a:prstGeom>
          <a:noFill/>
          <a:ln>
            <a:noFill/>
          </a:ln>
        </p:spPr>
        <p:txBody>
          <a:bodyPr wrap="square" rtlCol="0">
            <a:spAutoFit/>
          </a:bodyPr>
          <a:lstStyle/>
          <a:p>
            <a:pPr algn="ctr"/>
            <a:r>
              <a:rPr lang="en-US" dirty="0">
                <a:solidFill>
                  <a:srgbClr val="FFFF00"/>
                </a:solidFill>
              </a:rPr>
              <a:t>Click the “Download Python 3.4.3 Button”</a:t>
            </a:r>
          </a:p>
        </p:txBody>
      </p:sp>
      <p:sp>
        <p:nvSpPr>
          <p:cNvPr id="7" name="Rectangle 6"/>
          <p:cNvSpPr/>
          <p:nvPr/>
        </p:nvSpPr>
        <p:spPr>
          <a:xfrm>
            <a:off x="3367453" y="2795954"/>
            <a:ext cx="1055077" cy="31652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51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9467"/>
            <a:ext cx="10515600" cy="1325563"/>
          </a:xfrm>
        </p:spPr>
        <p:txBody>
          <a:bodyPr/>
          <a:lstStyle/>
          <a:p>
            <a:r>
              <a:rPr lang="en-US" dirty="0"/>
              <a:t>Setting your environment path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0212" y="996096"/>
            <a:ext cx="4971264" cy="5558885"/>
          </a:xfrm>
          <a:prstGeom prst="rect">
            <a:avLst/>
          </a:prstGeom>
        </p:spPr>
      </p:pic>
      <p:sp>
        <p:nvSpPr>
          <p:cNvPr id="5" name="TextBox 4"/>
          <p:cNvSpPr txBox="1"/>
          <p:nvPr/>
        </p:nvSpPr>
        <p:spPr>
          <a:xfrm>
            <a:off x="8492544" y="5246207"/>
            <a:ext cx="2530409" cy="646331"/>
          </a:xfrm>
          <a:prstGeom prst="rect">
            <a:avLst/>
          </a:prstGeom>
          <a:noFill/>
          <a:ln>
            <a:noFill/>
          </a:ln>
        </p:spPr>
        <p:txBody>
          <a:bodyPr wrap="square" rtlCol="0">
            <a:spAutoFit/>
          </a:bodyPr>
          <a:lstStyle/>
          <a:p>
            <a:pPr algn="ctr"/>
            <a:r>
              <a:rPr lang="en-US" dirty="0">
                <a:solidFill>
                  <a:srgbClr val="00B050"/>
                </a:solidFill>
              </a:rPr>
              <a:t>Click the “Environment Variables” Button</a:t>
            </a:r>
          </a:p>
        </p:txBody>
      </p:sp>
      <p:sp>
        <p:nvSpPr>
          <p:cNvPr id="6" name="Rectangle 5"/>
          <p:cNvSpPr/>
          <p:nvPr/>
        </p:nvSpPr>
        <p:spPr>
          <a:xfrm>
            <a:off x="6399751" y="5379784"/>
            <a:ext cx="1583663" cy="37917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0212" y="785080"/>
            <a:ext cx="4971264" cy="5854783"/>
          </a:xfrm>
          <a:prstGeom prst="rect">
            <a:avLst/>
          </a:prstGeom>
        </p:spPr>
      </p:pic>
      <p:sp>
        <p:nvSpPr>
          <p:cNvPr id="8" name="TextBox 7"/>
          <p:cNvSpPr txBox="1"/>
          <p:nvPr/>
        </p:nvSpPr>
        <p:spPr>
          <a:xfrm>
            <a:off x="335139" y="4506280"/>
            <a:ext cx="3034897" cy="923330"/>
          </a:xfrm>
          <a:prstGeom prst="rect">
            <a:avLst/>
          </a:prstGeom>
          <a:noFill/>
          <a:ln>
            <a:noFill/>
          </a:ln>
        </p:spPr>
        <p:txBody>
          <a:bodyPr wrap="square" rtlCol="0">
            <a:spAutoFit/>
          </a:bodyPr>
          <a:lstStyle/>
          <a:p>
            <a:pPr algn="ctr"/>
            <a:r>
              <a:rPr lang="en-US" dirty="0">
                <a:solidFill>
                  <a:srgbClr val="FF0000"/>
                </a:solidFill>
              </a:rPr>
              <a:t>Go to the “System Variables” window, and scroll down until you find the “Path” variable</a:t>
            </a:r>
          </a:p>
        </p:txBody>
      </p:sp>
      <p:sp>
        <p:nvSpPr>
          <p:cNvPr id="9" name="Rectangle 8"/>
          <p:cNvSpPr/>
          <p:nvPr/>
        </p:nvSpPr>
        <p:spPr>
          <a:xfrm>
            <a:off x="3718098" y="4043353"/>
            <a:ext cx="4168602" cy="18491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7491" y="2577739"/>
            <a:ext cx="4874519" cy="2238160"/>
          </a:xfrm>
          <a:prstGeom prst="rect">
            <a:avLst/>
          </a:prstGeom>
        </p:spPr>
      </p:pic>
      <p:sp>
        <p:nvSpPr>
          <p:cNvPr id="11" name="TextBox 10"/>
          <p:cNvSpPr txBox="1"/>
          <p:nvPr/>
        </p:nvSpPr>
        <p:spPr>
          <a:xfrm>
            <a:off x="8331476" y="4220251"/>
            <a:ext cx="3679886" cy="646331"/>
          </a:xfrm>
          <a:prstGeom prst="rect">
            <a:avLst/>
          </a:prstGeom>
          <a:noFill/>
          <a:ln>
            <a:noFill/>
          </a:ln>
        </p:spPr>
        <p:txBody>
          <a:bodyPr wrap="square" rtlCol="0">
            <a:spAutoFit/>
          </a:bodyPr>
          <a:lstStyle/>
          <a:p>
            <a:pPr algn="ctr"/>
            <a:r>
              <a:rPr lang="en-US" dirty="0">
                <a:solidFill>
                  <a:srgbClr val="00B050"/>
                </a:solidFill>
              </a:rPr>
              <a:t>Click on the variable “Path” so that it is highlighted, and then click “Edit..”</a:t>
            </a:r>
          </a:p>
        </p:txBody>
      </p:sp>
      <p:sp>
        <p:nvSpPr>
          <p:cNvPr id="12" name="Rectangle 11"/>
          <p:cNvSpPr/>
          <p:nvPr/>
        </p:nvSpPr>
        <p:spPr>
          <a:xfrm>
            <a:off x="6070280" y="4378286"/>
            <a:ext cx="1121828" cy="347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5006" y="785080"/>
            <a:ext cx="4986470" cy="5852665"/>
          </a:xfrm>
          <a:prstGeom prst="rect">
            <a:avLst/>
          </a:prstGeom>
        </p:spPr>
      </p:pic>
      <p:sp>
        <p:nvSpPr>
          <p:cNvPr id="14" name="TextBox 13"/>
          <p:cNvSpPr txBox="1"/>
          <p:nvPr/>
        </p:nvSpPr>
        <p:spPr>
          <a:xfrm>
            <a:off x="914146" y="2856249"/>
            <a:ext cx="2530409" cy="646331"/>
          </a:xfrm>
          <a:prstGeom prst="rect">
            <a:avLst/>
          </a:prstGeom>
          <a:noFill/>
          <a:ln>
            <a:noFill/>
          </a:ln>
        </p:spPr>
        <p:txBody>
          <a:bodyPr wrap="square" rtlCol="0">
            <a:spAutoFit/>
          </a:bodyPr>
          <a:lstStyle/>
          <a:p>
            <a:pPr algn="ctr"/>
            <a:r>
              <a:rPr lang="en-US" dirty="0">
                <a:solidFill>
                  <a:srgbClr val="FF0000"/>
                </a:solidFill>
              </a:rPr>
              <a:t>Scroll to the very end of this line of text…</a:t>
            </a:r>
          </a:p>
        </p:txBody>
      </p:sp>
      <p:sp>
        <p:nvSpPr>
          <p:cNvPr id="15" name="Rectangle 14"/>
          <p:cNvSpPr/>
          <p:nvPr/>
        </p:nvSpPr>
        <p:spPr>
          <a:xfrm>
            <a:off x="5204899" y="3049539"/>
            <a:ext cx="2593878" cy="2597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305650" y="2856248"/>
            <a:ext cx="3137473" cy="646331"/>
          </a:xfrm>
          <a:prstGeom prst="rect">
            <a:avLst/>
          </a:prstGeom>
          <a:noFill/>
          <a:ln>
            <a:noFill/>
          </a:ln>
        </p:spPr>
        <p:txBody>
          <a:bodyPr wrap="square" rtlCol="0">
            <a:spAutoFit/>
          </a:bodyPr>
          <a:lstStyle/>
          <a:p>
            <a:pPr algn="ctr"/>
            <a:r>
              <a:rPr lang="en-US" dirty="0">
                <a:solidFill>
                  <a:srgbClr val="FF0000"/>
                </a:solidFill>
              </a:rPr>
              <a:t>…and add the text: “;C:\Python34” to the end</a:t>
            </a: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28788" y="2110643"/>
            <a:ext cx="4154626" cy="1836038"/>
          </a:xfrm>
          <a:prstGeom prst="rect">
            <a:avLst/>
          </a:prstGeom>
        </p:spPr>
      </p:pic>
      <p:sp>
        <p:nvSpPr>
          <p:cNvPr id="19" name="TextBox 18"/>
          <p:cNvSpPr txBox="1"/>
          <p:nvPr/>
        </p:nvSpPr>
        <p:spPr>
          <a:xfrm>
            <a:off x="4564787" y="2806042"/>
            <a:ext cx="3137473" cy="646331"/>
          </a:xfrm>
          <a:prstGeom prst="rect">
            <a:avLst/>
          </a:prstGeom>
          <a:noFill/>
          <a:ln>
            <a:noFill/>
          </a:ln>
        </p:spPr>
        <p:txBody>
          <a:bodyPr wrap="square" rtlCol="0">
            <a:spAutoFit/>
          </a:bodyPr>
          <a:lstStyle/>
          <a:p>
            <a:pPr algn="ctr"/>
            <a:r>
              <a:rPr lang="en-US" dirty="0">
                <a:solidFill>
                  <a:srgbClr val="FF0000"/>
                </a:solidFill>
              </a:rPr>
              <a:t>Click “Ok” to all open properties windows</a:t>
            </a:r>
          </a:p>
        </p:txBody>
      </p:sp>
    </p:spTree>
    <p:extLst>
      <p:ext uri="{BB962C8B-B14F-4D97-AF65-F5344CB8AC3E}">
        <p14:creationId xmlns:p14="http://schemas.microsoft.com/office/powerpoint/2010/main" val="245387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4"/>
                                        </p:tgtEl>
                                      </p:cBhvr>
                                    </p:animEffect>
                                    <p:set>
                                      <p:cBhvr>
                                        <p:cTn id="66" dur="1" fill="hold">
                                          <p:stCondLst>
                                            <p:cond delay="499"/>
                                          </p:stCondLst>
                                        </p:cTn>
                                        <p:tgtEl>
                                          <p:spTgt spid="14"/>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13"/>
                                        </p:tgtEl>
                                        <p:attrNameLst>
                                          <p:attrName>style.visibility</p:attrName>
                                        </p:attrNameLst>
                                      </p:cBhvr>
                                      <p:to>
                                        <p:strVal val="hidden"/>
                                      </p:to>
                                    </p:set>
                                  </p:childTnLst>
                                </p:cTn>
                              </p:par>
                              <p:par>
                                <p:cTn id="77" presetID="1" presetClass="exit" presetSubtype="0" fill="hold" grpId="0"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10" presetClass="entr" presetSubtype="0" fill="hold" nodeType="with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500"/>
                                        <p:tgtEl>
                                          <p:spTgt spid="18"/>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18"/>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16"/>
                                        </p:tgtEl>
                                        <p:attrNameLst>
                                          <p:attrName>style.visibility</p:attrName>
                                        </p:attrNameLst>
                                      </p:cBhvr>
                                      <p:to>
                                        <p:strVal val="hidden"/>
                                      </p:to>
                                    </p:set>
                                  </p:childTnLst>
                                </p:cTn>
                              </p:par>
                              <p:par>
                                <p:cTn id="88" presetID="10" presetClass="entr" presetSubtype="0" fill="hold" grpId="0"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P spid="8" grpId="0"/>
      <p:bldP spid="8" grpId="1"/>
      <p:bldP spid="9" grpId="0" animBg="1"/>
      <p:bldP spid="9" grpId="1" animBg="1"/>
      <p:bldP spid="11" grpId="0"/>
      <p:bldP spid="11" grpId="1"/>
      <p:bldP spid="12" grpId="0" animBg="1"/>
      <p:bldP spid="12" grpId="1" animBg="1"/>
      <p:bldP spid="14" grpId="0"/>
      <p:bldP spid="14" grpId="1"/>
      <p:bldP spid="15" grpId="0" animBg="1"/>
      <p:bldP spid="15" grpId="1" animBg="1"/>
      <p:bldP spid="16" grpId="0"/>
      <p:bldP spid="16" grpId="1"/>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0390" y="1790471"/>
            <a:ext cx="6411220" cy="327705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5031"/>
            <a:ext cx="4590689" cy="4968330"/>
          </a:xfrm>
          <a:prstGeom prst="rect">
            <a:avLst/>
          </a:prstGeom>
        </p:spPr>
      </p:pic>
      <p:sp>
        <p:nvSpPr>
          <p:cNvPr id="2" name="Title 1"/>
          <p:cNvSpPr>
            <a:spLocks noGrp="1"/>
          </p:cNvSpPr>
          <p:nvPr>
            <p:ph type="title"/>
          </p:nvPr>
        </p:nvSpPr>
        <p:spPr>
          <a:xfrm>
            <a:off x="99646" y="-329468"/>
            <a:ext cx="10515600" cy="1325563"/>
          </a:xfrm>
        </p:spPr>
        <p:txBody>
          <a:bodyPr/>
          <a:lstStyle/>
          <a:p>
            <a:r>
              <a:rPr lang="en-US" dirty="0"/>
              <a:t>Test Python 3.4.3 installation</a:t>
            </a:r>
          </a:p>
        </p:txBody>
      </p:sp>
      <p:sp>
        <p:nvSpPr>
          <p:cNvPr id="5" name="TextBox 4"/>
          <p:cNvSpPr txBox="1"/>
          <p:nvPr/>
        </p:nvSpPr>
        <p:spPr>
          <a:xfrm>
            <a:off x="2734960" y="5231284"/>
            <a:ext cx="1776046" cy="923330"/>
          </a:xfrm>
          <a:prstGeom prst="rect">
            <a:avLst/>
          </a:prstGeom>
          <a:noFill/>
          <a:ln>
            <a:noFill/>
          </a:ln>
        </p:spPr>
        <p:txBody>
          <a:bodyPr wrap="square" rtlCol="0">
            <a:spAutoFit/>
          </a:bodyPr>
          <a:lstStyle/>
          <a:p>
            <a:pPr algn="ctr"/>
            <a:r>
              <a:rPr lang="en-US" dirty="0">
                <a:solidFill>
                  <a:srgbClr val="FFFF00"/>
                </a:solidFill>
              </a:rPr>
              <a:t>Search here for “Command prompt”</a:t>
            </a:r>
          </a:p>
        </p:txBody>
      </p:sp>
      <p:sp>
        <p:nvSpPr>
          <p:cNvPr id="6" name="Rectangle 5"/>
          <p:cNvSpPr/>
          <p:nvPr/>
        </p:nvSpPr>
        <p:spPr>
          <a:xfrm>
            <a:off x="0" y="6128238"/>
            <a:ext cx="2655277" cy="31652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9646" y="723513"/>
            <a:ext cx="3156438" cy="461665"/>
          </a:xfrm>
          <a:prstGeom prst="rect">
            <a:avLst/>
          </a:prstGeom>
          <a:noFill/>
          <a:ln>
            <a:noFill/>
          </a:ln>
        </p:spPr>
        <p:txBody>
          <a:bodyPr wrap="square" rtlCol="0">
            <a:spAutoFit/>
          </a:bodyPr>
          <a:lstStyle/>
          <a:p>
            <a:r>
              <a:rPr lang="en-US" sz="2400" dirty="0">
                <a:solidFill>
                  <a:srgbClr val="FF0000"/>
                </a:solidFill>
              </a:rPr>
              <a:t>Open the start menu:</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110" y="773397"/>
            <a:ext cx="523948" cy="37152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705031"/>
            <a:ext cx="4634021" cy="4968330"/>
          </a:xfrm>
          <a:prstGeom prst="rect">
            <a:avLst/>
          </a:prstGeom>
        </p:spPr>
      </p:pic>
      <p:sp>
        <p:nvSpPr>
          <p:cNvPr id="12" name="TextBox 11"/>
          <p:cNvSpPr txBox="1"/>
          <p:nvPr/>
        </p:nvSpPr>
        <p:spPr>
          <a:xfrm>
            <a:off x="1696915" y="1827594"/>
            <a:ext cx="2486002" cy="369332"/>
          </a:xfrm>
          <a:prstGeom prst="rect">
            <a:avLst/>
          </a:prstGeom>
          <a:noFill/>
          <a:ln>
            <a:noFill/>
          </a:ln>
        </p:spPr>
        <p:txBody>
          <a:bodyPr wrap="square" rtlCol="0">
            <a:spAutoFit/>
          </a:bodyPr>
          <a:lstStyle/>
          <a:p>
            <a:r>
              <a:rPr lang="en-US" dirty="0">
                <a:solidFill>
                  <a:srgbClr val="00B050"/>
                </a:solidFill>
              </a:rPr>
              <a:t>Open Command Prompt</a:t>
            </a:r>
          </a:p>
        </p:txBody>
      </p:sp>
      <p:sp>
        <p:nvSpPr>
          <p:cNvPr id="13" name="Rectangle 12"/>
          <p:cNvSpPr/>
          <p:nvPr/>
        </p:nvSpPr>
        <p:spPr>
          <a:xfrm>
            <a:off x="175845" y="2140291"/>
            <a:ext cx="1521070" cy="31652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939916" y="2680314"/>
            <a:ext cx="3048709" cy="369332"/>
          </a:xfrm>
          <a:prstGeom prst="rect">
            <a:avLst/>
          </a:prstGeom>
          <a:noFill/>
          <a:ln>
            <a:noFill/>
          </a:ln>
        </p:spPr>
        <p:txBody>
          <a:bodyPr wrap="square" rtlCol="0">
            <a:spAutoFit/>
          </a:bodyPr>
          <a:lstStyle/>
          <a:p>
            <a:r>
              <a:rPr lang="en-US" dirty="0">
                <a:solidFill>
                  <a:srgbClr val="FFFF00"/>
                </a:solidFill>
              </a:rPr>
              <a:t>Type “python”…</a:t>
            </a: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1338" y="1790471"/>
            <a:ext cx="6430272" cy="3267531"/>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7235" y="1796146"/>
            <a:ext cx="6430272" cy="3258005"/>
          </a:xfrm>
          <a:prstGeom prst="rect">
            <a:avLst/>
          </a:prstGeom>
        </p:spPr>
      </p:pic>
      <p:sp>
        <p:nvSpPr>
          <p:cNvPr id="18" name="TextBox 17"/>
          <p:cNvSpPr txBox="1"/>
          <p:nvPr/>
        </p:nvSpPr>
        <p:spPr>
          <a:xfrm>
            <a:off x="4513796" y="2680314"/>
            <a:ext cx="3048709" cy="369332"/>
          </a:xfrm>
          <a:prstGeom prst="rect">
            <a:avLst/>
          </a:prstGeom>
          <a:noFill/>
          <a:ln>
            <a:noFill/>
          </a:ln>
        </p:spPr>
        <p:txBody>
          <a:bodyPr wrap="square" rtlCol="0">
            <a:spAutoFit/>
          </a:bodyPr>
          <a:lstStyle/>
          <a:p>
            <a:r>
              <a:rPr lang="en-US" dirty="0">
                <a:solidFill>
                  <a:srgbClr val="FFFF00"/>
                </a:solidFill>
              </a:rPr>
              <a:t>…and hit Enter</a:t>
            </a:r>
          </a:p>
        </p:txBody>
      </p:sp>
      <p:sp>
        <p:nvSpPr>
          <p:cNvPr id="20" name="TextBox 19"/>
          <p:cNvSpPr txBox="1"/>
          <p:nvPr/>
        </p:nvSpPr>
        <p:spPr>
          <a:xfrm>
            <a:off x="3135107" y="3107123"/>
            <a:ext cx="6439798" cy="923330"/>
          </a:xfrm>
          <a:prstGeom prst="rect">
            <a:avLst/>
          </a:prstGeom>
          <a:noFill/>
          <a:ln>
            <a:noFill/>
          </a:ln>
        </p:spPr>
        <p:txBody>
          <a:bodyPr wrap="square" rtlCol="0">
            <a:spAutoFit/>
          </a:bodyPr>
          <a:lstStyle/>
          <a:p>
            <a:r>
              <a:rPr lang="en-US" dirty="0">
                <a:solidFill>
                  <a:srgbClr val="FFFF00"/>
                </a:solidFill>
              </a:rPr>
              <a:t>If your command prompt now says: “Python 3.4.3”, you’ve completed the tutorial correctly! If not, you may have missed something…</a:t>
            </a:r>
          </a:p>
        </p:txBody>
      </p:sp>
    </p:spTree>
    <p:extLst>
      <p:ext uri="{BB962C8B-B14F-4D97-AF65-F5344CB8AC3E}">
        <p14:creationId xmlns:p14="http://schemas.microsoft.com/office/powerpoint/2010/main" val="12850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9"/>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2"/>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3"/>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7"/>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8"/>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14"/>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5"/>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8"/>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7"/>
                                        </p:tgtEl>
                                        <p:attrNameLst>
                                          <p:attrName>style.visibility</p:attrName>
                                        </p:attrNameLst>
                                      </p:cBhvr>
                                      <p:to>
                                        <p:strVal val="hidden"/>
                                      </p:to>
                                    </p:set>
                                  </p:childTnLst>
                                </p:cTn>
                              </p:par>
                              <p:par>
                                <p:cTn id="81" presetID="10" presetClass="entr" presetSubtype="0" fill="hold"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P spid="7" grpId="0"/>
      <p:bldP spid="7" grpId="1"/>
      <p:bldP spid="12" grpId="0"/>
      <p:bldP spid="12" grpId="1"/>
      <p:bldP spid="13" grpId="0" animBg="1"/>
      <p:bldP spid="13" grpId="1" animBg="1"/>
      <p:bldP spid="15" grpId="0"/>
      <p:bldP spid="15" grpId="1"/>
      <p:bldP spid="18" grpId="0"/>
      <p:bldP spid="18" grpId="1"/>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Installing Python 3 Packages</a:t>
            </a:r>
          </a:p>
        </p:txBody>
      </p:sp>
      <p:sp>
        <p:nvSpPr>
          <p:cNvPr id="6" name="Text Placeholder 5"/>
          <p:cNvSpPr>
            <a:spLocks noGrp="1"/>
          </p:cNvSpPr>
          <p:nvPr>
            <p:ph type="body" idx="1"/>
          </p:nvPr>
        </p:nvSpPr>
        <p:spPr/>
        <p:txBody>
          <a:bodyPr>
            <a:normAutofit fontScale="62500" lnSpcReduction="20000"/>
          </a:bodyPr>
          <a:lstStyle/>
          <a:p>
            <a:r>
              <a:rPr lang="en-US" dirty="0"/>
              <a:t>Python Package Index: Pip command</a:t>
            </a:r>
          </a:p>
          <a:p>
            <a:r>
              <a:rPr lang="en-US" dirty="0">
                <a:hlinkClick r:id="rId2"/>
              </a:rPr>
              <a:t>https://pypi.python.org/pypi/</a:t>
            </a:r>
            <a:endParaRPr lang="en-US" dirty="0"/>
          </a:p>
          <a:p>
            <a:endParaRPr lang="en-US" dirty="0"/>
          </a:p>
        </p:txBody>
      </p:sp>
      <p:pic>
        <p:nvPicPr>
          <p:cNvPr id="7" name="Picture 5" descr="NASA Meatb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4518" y="5849470"/>
            <a:ext cx="1065213"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4861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8CDCEE-2002-47A6-8781-8CE89D600BD1}"/>
              </a:ext>
            </a:extLst>
          </p:cNvPr>
          <p:cNvSpPr>
            <a:spLocks noGrp="1"/>
          </p:cNvSpPr>
          <p:nvPr>
            <p:ph type="ctrTitle"/>
          </p:nvPr>
        </p:nvSpPr>
        <p:spPr/>
        <p:txBody>
          <a:bodyPr/>
          <a:lstStyle/>
          <a:p>
            <a:r>
              <a:rPr lang="en-AS" dirty="0"/>
              <a:t>Ancient </a:t>
            </a:r>
            <a:r>
              <a:rPr lang="en-IN" dirty="0"/>
              <a:t>C</a:t>
            </a:r>
            <a:r>
              <a:rPr lang="en-AS" dirty="0"/>
              <a:t>o</a:t>
            </a:r>
            <a:r>
              <a:rPr lang="en-IN" dirty="0"/>
              <a:t>m</a:t>
            </a:r>
            <a:r>
              <a:rPr lang="en-AS" dirty="0"/>
              <a:t>p</a:t>
            </a:r>
            <a:r>
              <a:rPr lang="en-IN" dirty="0"/>
              <a:t>u</a:t>
            </a:r>
            <a:r>
              <a:rPr lang="en-AS" dirty="0"/>
              <a:t>t</a:t>
            </a:r>
            <a:r>
              <a:rPr lang="en-IN" dirty="0"/>
              <a:t>e</a:t>
            </a:r>
            <a:r>
              <a:rPr lang="en-AS" dirty="0"/>
              <a:t>r</a:t>
            </a:r>
            <a:r>
              <a:rPr lang="en-IN" dirty="0"/>
              <a:t>s</a:t>
            </a:r>
          </a:p>
        </p:txBody>
      </p:sp>
      <p:sp>
        <p:nvSpPr>
          <p:cNvPr id="5" name="Subtitle 4">
            <a:extLst>
              <a:ext uri="{FF2B5EF4-FFF2-40B4-BE49-F238E27FC236}">
                <a16:creationId xmlns:a16="http://schemas.microsoft.com/office/drawing/2014/main" id="{BAE77F94-4ADE-46E7-A386-4A1FE1461DCA}"/>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353450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6714"/>
            <a:ext cx="10515600" cy="1325563"/>
          </a:xfrm>
        </p:spPr>
        <p:txBody>
          <a:bodyPr/>
          <a:lstStyle/>
          <a:p>
            <a:r>
              <a:rPr lang="en-US" dirty="0"/>
              <a:t>Open the Command Prompt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811" y="1802379"/>
            <a:ext cx="6411220" cy="3277057"/>
          </a:xfrm>
          <a:prstGeom prst="rect">
            <a:avLst/>
          </a:prstGeom>
        </p:spPr>
      </p:pic>
      <p:sp>
        <p:nvSpPr>
          <p:cNvPr id="7" name="TextBox 6"/>
          <p:cNvSpPr txBox="1"/>
          <p:nvPr/>
        </p:nvSpPr>
        <p:spPr>
          <a:xfrm>
            <a:off x="1969477" y="1072665"/>
            <a:ext cx="8379069" cy="369332"/>
          </a:xfrm>
          <a:prstGeom prst="rect">
            <a:avLst/>
          </a:prstGeom>
          <a:noFill/>
        </p:spPr>
        <p:txBody>
          <a:bodyPr wrap="square" rtlCol="0">
            <a:spAutoFit/>
          </a:bodyPr>
          <a:lstStyle/>
          <a:p>
            <a:r>
              <a:rPr lang="en-US" dirty="0"/>
              <a:t>Many python packages are available for installation through the simple “pip” command.</a:t>
            </a:r>
          </a:p>
        </p:txBody>
      </p:sp>
      <p:sp>
        <p:nvSpPr>
          <p:cNvPr id="8" name="TextBox 7"/>
          <p:cNvSpPr txBox="1"/>
          <p:nvPr/>
        </p:nvSpPr>
        <p:spPr>
          <a:xfrm>
            <a:off x="2250830" y="5439818"/>
            <a:ext cx="8097716" cy="923330"/>
          </a:xfrm>
          <a:prstGeom prst="rect">
            <a:avLst/>
          </a:prstGeom>
          <a:noFill/>
        </p:spPr>
        <p:txBody>
          <a:bodyPr wrap="square" rtlCol="0">
            <a:spAutoFit/>
          </a:bodyPr>
          <a:lstStyle/>
          <a:p>
            <a:r>
              <a:rPr lang="en-US" dirty="0"/>
              <a:t>Try the following command:</a:t>
            </a:r>
          </a:p>
          <a:p>
            <a:r>
              <a:rPr lang="en-US" dirty="0"/>
              <a:t>	C:/Python34/Scripts/pip install “name-of-package” (i.e. </a:t>
            </a:r>
            <a:r>
              <a:rPr lang="en-US" dirty="0" err="1"/>
              <a:t>NeuroPy</a:t>
            </a:r>
            <a:r>
              <a:rPr lang="en-US" dirty="0"/>
              <a:t>)</a:t>
            </a:r>
          </a:p>
          <a:p>
            <a:r>
              <a:rPr lang="en-US" dirty="0"/>
              <a:t>And hit Enter.</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1811" y="1804761"/>
            <a:ext cx="6468378" cy="324847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6100" y="1802379"/>
            <a:ext cx="6439799" cy="3258005"/>
          </a:xfrm>
          <a:prstGeom prst="rect">
            <a:avLst/>
          </a:prstGeom>
        </p:spPr>
      </p:pic>
    </p:spTree>
    <p:extLst>
      <p:ext uri="{BB962C8B-B14F-4D97-AF65-F5344CB8AC3E}">
        <p14:creationId xmlns:p14="http://schemas.microsoft.com/office/powerpoint/2010/main" val="308409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7"/>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500"/>
                            </p:stCondLst>
                            <p:childTnLst>
                              <p:par>
                                <p:cTn id="20" presetID="1" presetClass="exit" presetSubtype="0" fill="hold" nodeType="after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0D1AEBDD-81D3-4CCA-BD40-872B765FCB30}"/>
              </a:ext>
            </a:extLst>
          </p:cNvPr>
          <p:cNvSpPr>
            <a:spLocks noGrp="1"/>
          </p:cNvSpPr>
          <p:nvPr>
            <p:ph type="ctrTitle"/>
          </p:nvPr>
        </p:nvSpPr>
        <p:spPr/>
        <p:txBody>
          <a:bodyPr/>
          <a:lstStyle/>
          <a:p>
            <a:r>
              <a:rPr lang="en-US" altLang="en-US" dirty="0"/>
              <a:t>Introduction to Python</a:t>
            </a:r>
            <a:r>
              <a:rPr lang="en-AS" altLang="en-US" dirty="0"/>
              <a:t> </a:t>
            </a:r>
            <a:r>
              <a:rPr lang="en-IN" altLang="en-US" dirty="0"/>
              <a:t>P</a:t>
            </a:r>
            <a:r>
              <a:rPr lang="en-AS" altLang="en-US" dirty="0" err="1"/>
              <a:t>rogramming</a:t>
            </a:r>
            <a:endParaRPr lang="en-US" altLang="en-US" dirty="0"/>
          </a:p>
        </p:txBody>
      </p:sp>
      <p:sp>
        <p:nvSpPr>
          <p:cNvPr id="3" name="Subtitle 2">
            <a:extLst>
              <a:ext uri="{FF2B5EF4-FFF2-40B4-BE49-F238E27FC236}">
                <a16:creationId xmlns:a16="http://schemas.microsoft.com/office/drawing/2014/main" id="{3B480C42-D392-4FFB-BBB1-5F1D3C44002B}"/>
              </a:ext>
            </a:extLst>
          </p:cNvPr>
          <p:cNvSpPr>
            <a:spLocks noGrp="1"/>
          </p:cNvSpPr>
          <p:nvPr>
            <p:ph type="subTitle" idx="1"/>
          </p:nvPr>
        </p:nvSpPr>
        <p:spPr/>
        <p:txBody>
          <a:bodyPr>
            <a:normAutofit/>
          </a:bodyPr>
          <a:lstStyle/>
          <a:p>
            <a:endParaRPr lang="en-US" altLang="en-US">
              <a:solidFill>
                <a:srgbClr val="898989"/>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A4026A1A-E451-42B0-B287-A5FE72AAE263}"/>
              </a:ext>
            </a:extLst>
          </p:cNvPr>
          <p:cNvSpPr>
            <a:spLocks noGrp="1"/>
          </p:cNvSpPr>
          <p:nvPr>
            <p:ph type="title"/>
          </p:nvPr>
        </p:nvSpPr>
        <p:spPr/>
        <p:txBody>
          <a:bodyPr/>
          <a:lstStyle/>
          <a:p>
            <a:r>
              <a:rPr lang="en-US" altLang="en-US"/>
              <a:t>Introduction to Python</a:t>
            </a:r>
          </a:p>
        </p:txBody>
      </p:sp>
      <p:sp>
        <p:nvSpPr>
          <p:cNvPr id="16387" name="Content Placeholder 2">
            <a:extLst>
              <a:ext uri="{FF2B5EF4-FFF2-40B4-BE49-F238E27FC236}">
                <a16:creationId xmlns:a16="http://schemas.microsoft.com/office/drawing/2014/main" id="{B4D5950B-D5C1-41F7-9DCE-C040B8D142F6}"/>
              </a:ext>
            </a:extLst>
          </p:cNvPr>
          <p:cNvSpPr>
            <a:spLocks noGrp="1"/>
          </p:cNvSpPr>
          <p:nvPr>
            <p:ph idx="1"/>
          </p:nvPr>
        </p:nvSpPr>
        <p:spPr>
          <a:xfrm>
            <a:off x="547397" y="2218264"/>
            <a:ext cx="10168128" cy="3694176"/>
          </a:xfrm>
        </p:spPr>
        <p:txBody>
          <a:bodyPr>
            <a:normAutofit fontScale="92500" lnSpcReduction="10000"/>
          </a:bodyPr>
          <a:lstStyle/>
          <a:p>
            <a:r>
              <a:rPr lang="en-US" altLang="en-US" dirty="0"/>
              <a:t>Python is a high-level programming language</a:t>
            </a:r>
          </a:p>
          <a:p>
            <a:r>
              <a:rPr lang="en-US" altLang="en-US" dirty="0"/>
              <a:t>Open source and community driven</a:t>
            </a:r>
          </a:p>
          <a:p>
            <a:r>
              <a:rPr lang="en-US" altLang="en-US" dirty="0"/>
              <a:t>“Batteries Included”</a:t>
            </a:r>
          </a:p>
          <a:p>
            <a:pPr lvl="1"/>
            <a:r>
              <a:rPr lang="en-US" altLang="en-US" dirty="0"/>
              <a:t>a standard distribution includes many modules</a:t>
            </a:r>
          </a:p>
          <a:p>
            <a:r>
              <a:rPr lang="en-US" altLang="en-US" dirty="0"/>
              <a:t>Dynamic typed</a:t>
            </a:r>
          </a:p>
          <a:p>
            <a:r>
              <a:rPr lang="en-US" altLang="en-US" dirty="0"/>
              <a:t>Source can be compiled or run just-in-time</a:t>
            </a:r>
          </a:p>
          <a:p>
            <a:r>
              <a:rPr lang="en-US" altLang="en-US" dirty="0"/>
              <a:t>Similar to </a:t>
            </a:r>
            <a:r>
              <a:rPr lang="en-US" altLang="en-US" dirty="0" err="1"/>
              <a:t>perl</a:t>
            </a:r>
            <a:r>
              <a:rPr lang="en-US" altLang="en-US" dirty="0"/>
              <a:t>, </a:t>
            </a:r>
            <a:r>
              <a:rPr lang="en-US" altLang="en-US" dirty="0" err="1"/>
              <a:t>tcl</a:t>
            </a:r>
            <a:r>
              <a:rPr lang="en-US" altLang="en-US" dirty="0"/>
              <a:t>, ruby</a:t>
            </a:r>
            <a:r>
              <a:rPr lang="en-AS" altLang="en-US" dirty="0"/>
              <a:t>.</a:t>
            </a:r>
            <a:endParaRPr lang="en-US" altLang="en-US" dirty="0"/>
          </a:p>
          <a:p>
            <a:endParaRPr lang="en-US" altLang="en-US" dirty="0"/>
          </a:p>
        </p:txBody>
      </p:sp>
      <p:pic>
        <p:nvPicPr>
          <p:cNvPr id="3" name="Picture 2">
            <a:extLst>
              <a:ext uri="{FF2B5EF4-FFF2-40B4-BE49-F238E27FC236}">
                <a16:creationId xmlns:a16="http://schemas.microsoft.com/office/drawing/2014/main" id="{41607882-4E1E-4C8C-9C18-0B577950C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6739" y="945560"/>
            <a:ext cx="4092606" cy="455859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5382B37E-05D6-45E9-8D79-B8EE454AF8AD}"/>
              </a:ext>
            </a:extLst>
          </p:cNvPr>
          <p:cNvSpPr>
            <a:spLocks noGrp="1"/>
          </p:cNvSpPr>
          <p:nvPr>
            <p:ph type="title"/>
          </p:nvPr>
        </p:nvSpPr>
        <p:spPr/>
        <p:txBody>
          <a:bodyPr/>
          <a:lstStyle/>
          <a:p>
            <a:r>
              <a:rPr lang="en-US" altLang="en-US"/>
              <a:t>Why Python?</a:t>
            </a:r>
          </a:p>
        </p:txBody>
      </p:sp>
      <p:sp>
        <p:nvSpPr>
          <p:cNvPr id="17411" name="Content Placeholder 2">
            <a:extLst>
              <a:ext uri="{FF2B5EF4-FFF2-40B4-BE49-F238E27FC236}">
                <a16:creationId xmlns:a16="http://schemas.microsoft.com/office/drawing/2014/main" id="{D41073B1-2F01-4AC1-BF2E-F31C0C3A4F50}"/>
              </a:ext>
            </a:extLst>
          </p:cNvPr>
          <p:cNvSpPr>
            <a:spLocks noGrp="1"/>
          </p:cNvSpPr>
          <p:nvPr>
            <p:ph idx="1"/>
          </p:nvPr>
        </p:nvSpPr>
        <p:spPr>
          <a:xfrm>
            <a:off x="1115568" y="2478024"/>
            <a:ext cx="4788082" cy="3694176"/>
          </a:xfrm>
        </p:spPr>
        <p:txBody>
          <a:bodyPr>
            <a:normAutofit fontScale="77500" lnSpcReduction="20000"/>
          </a:bodyPr>
          <a:lstStyle/>
          <a:p>
            <a:r>
              <a:rPr lang="en-US" altLang="en-US" dirty="0"/>
              <a:t>Unlike AML and Avenue, there is a considerable base of developers already using the language</a:t>
            </a:r>
          </a:p>
          <a:p>
            <a:r>
              <a:rPr lang="en-US" altLang="en-US" dirty="0"/>
              <a:t>“Tried and true” language that has been in development since 1991</a:t>
            </a:r>
          </a:p>
          <a:p>
            <a:r>
              <a:rPr lang="en-US" altLang="en-US" dirty="0"/>
              <a:t>Can interface with the Component Object Model (COM) used by Windows</a:t>
            </a:r>
          </a:p>
          <a:p>
            <a:r>
              <a:rPr lang="en-US" altLang="en-US" dirty="0"/>
              <a:t>Can interface with Open Source GIS toolsets</a:t>
            </a:r>
          </a:p>
          <a:p>
            <a:endParaRPr lang="en-US" altLang="en-US" dirty="0"/>
          </a:p>
        </p:txBody>
      </p:sp>
      <p:pic>
        <p:nvPicPr>
          <p:cNvPr id="3" name="Picture 2">
            <a:extLst>
              <a:ext uri="{FF2B5EF4-FFF2-40B4-BE49-F238E27FC236}">
                <a16:creationId xmlns:a16="http://schemas.microsoft.com/office/drawing/2014/main" id="{A8576BAB-4A33-4FAB-8420-EF1B40B12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8352" y="2110666"/>
            <a:ext cx="5344054" cy="406153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25180BB0-5C0E-4324-B6CA-B611B73B6386}"/>
              </a:ext>
            </a:extLst>
          </p:cNvPr>
          <p:cNvSpPr>
            <a:spLocks noGrp="1"/>
          </p:cNvSpPr>
          <p:nvPr>
            <p:ph type="title"/>
          </p:nvPr>
        </p:nvSpPr>
        <p:spPr/>
        <p:txBody>
          <a:bodyPr/>
          <a:lstStyle/>
          <a:p>
            <a:r>
              <a:rPr lang="en-US" altLang="en-US"/>
              <a:t>Why not Visual Basic?</a:t>
            </a:r>
          </a:p>
        </p:txBody>
      </p:sp>
      <p:sp>
        <p:nvSpPr>
          <p:cNvPr id="18435" name="Content Placeholder 2">
            <a:extLst>
              <a:ext uri="{FF2B5EF4-FFF2-40B4-BE49-F238E27FC236}">
                <a16:creationId xmlns:a16="http://schemas.microsoft.com/office/drawing/2014/main" id="{68FC3950-9BFD-49BB-8042-77A1516359F9}"/>
              </a:ext>
            </a:extLst>
          </p:cNvPr>
          <p:cNvSpPr>
            <a:spLocks noGrp="1"/>
          </p:cNvSpPr>
          <p:nvPr>
            <p:ph idx="1"/>
          </p:nvPr>
        </p:nvSpPr>
        <p:spPr>
          <a:xfrm>
            <a:off x="1115568" y="2478024"/>
            <a:ext cx="4219912" cy="3694176"/>
          </a:xfrm>
        </p:spPr>
        <p:txBody>
          <a:bodyPr>
            <a:normAutofit fontScale="55000" lnSpcReduction="20000"/>
          </a:bodyPr>
          <a:lstStyle/>
          <a:p>
            <a:r>
              <a:rPr lang="en-US" altLang="en-US" dirty="0"/>
              <a:t>Visual Basic is still the method of configuring and customizing ArcMap</a:t>
            </a:r>
          </a:p>
          <a:p>
            <a:r>
              <a:rPr lang="en-US" altLang="en-US" dirty="0"/>
              <a:t>If you have a button on the toolbar, it’s VB</a:t>
            </a:r>
          </a:p>
          <a:p>
            <a:r>
              <a:rPr lang="en-US" altLang="en-US" dirty="0"/>
              <a:t>Python scripts can be placed in </a:t>
            </a:r>
            <a:r>
              <a:rPr lang="en-US" altLang="en-US" dirty="0" err="1"/>
              <a:t>ArcToolbox</a:t>
            </a:r>
            <a:endParaRPr lang="en-US" altLang="en-US" dirty="0"/>
          </a:p>
          <a:p>
            <a:r>
              <a:rPr lang="en-US" altLang="en-US" dirty="0"/>
              <a:t>Python can be run from the command line without ArcMap or ArcCatalog being open</a:t>
            </a:r>
          </a:p>
          <a:p>
            <a:r>
              <a:rPr lang="en-US" altLang="en-US" dirty="0"/>
              <a:t>Using just the GIS Engine, lower overhead</a:t>
            </a:r>
          </a:p>
          <a:p>
            <a:r>
              <a:rPr lang="en-US" altLang="en-US" dirty="0"/>
              <a:t>Rapid prototyping, ease of authoring, etc.</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A81E2-512D-47A6-B8E7-84232322C49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7527C8E-3BDF-46A7-AC04-10965F91DAA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664D3C96-3854-498D-8ADC-78AB2E1840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1690"/>
            <a:ext cx="12192000" cy="5494620"/>
          </a:xfrm>
          <a:prstGeom prst="rect">
            <a:avLst/>
          </a:prstGeom>
        </p:spPr>
      </p:pic>
    </p:spTree>
    <p:extLst>
      <p:ext uri="{BB962C8B-B14F-4D97-AF65-F5344CB8AC3E}">
        <p14:creationId xmlns:p14="http://schemas.microsoft.com/office/powerpoint/2010/main" val="1467751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13D0393A-337C-4178-BA55-D48DCFA4D664}"/>
              </a:ext>
            </a:extLst>
          </p:cNvPr>
          <p:cNvSpPr>
            <a:spLocks noGrp="1"/>
          </p:cNvSpPr>
          <p:nvPr>
            <p:ph type="title"/>
          </p:nvPr>
        </p:nvSpPr>
        <p:spPr/>
        <p:txBody>
          <a:bodyPr/>
          <a:lstStyle/>
          <a:p>
            <a:r>
              <a:rPr lang="en-US" altLang="en-US"/>
              <a:t>Python Interfaces</a:t>
            </a:r>
          </a:p>
        </p:txBody>
      </p:sp>
      <p:sp>
        <p:nvSpPr>
          <p:cNvPr id="3" name="Content Placeholder 2">
            <a:extLst>
              <a:ext uri="{FF2B5EF4-FFF2-40B4-BE49-F238E27FC236}">
                <a16:creationId xmlns:a16="http://schemas.microsoft.com/office/drawing/2014/main" id="{DAD8CD00-0161-427F-BFAE-F3C93B203DE8}"/>
              </a:ext>
            </a:extLst>
          </p:cNvPr>
          <p:cNvSpPr>
            <a:spLocks noGrp="1"/>
          </p:cNvSpPr>
          <p:nvPr>
            <p:ph idx="1"/>
          </p:nvPr>
        </p:nvSpPr>
        <p:spPr/>
        <p:txBody>
          <a:bodyPr>
            <a:normAutofit/>
          </a:bodyPr>
          <a:lstStyle/>
          <a:p>
            <a:r>
              <a:rPr lang="en-US" altLang="en-US">
                <a:hlinkClick r:id="rId2"/>
              </a:rPr>
              <a:t>IDLE</a:t>
            </a:r>
            <a:r>
              <a:rPr lang="en-US" altLang="en-US"/>
              <a:t> – a cross-platform Python development environment</a:t>
            </a:r>
          </a:p>
          <a:p>
            <a:r>
              <a:rPr lang="en-US" altLang="en-US">
                <a:hlinkClick r:id="rId3"/>
              </a:rPr>
              <a:t>PythonWin</a:t>
            </a:r>
            <a:r>
              <a:rPr lang="en-US" altLang="en-US"/>
              <a:t> – a Windows only interface to Python</a:t>
            </a:r>
          </a:p>
          <a:p>
            <a:r>
              <a:rPr lang="en-US" altLang="en-US"/>
              <a:t>Python Shell – running 'python' from the Command Line opens this interactive shell</a:t>
            </a:r>
          </a:p>
          <a:p>
            <a:r>
              <a:rPr lang="en-US" altLang="en-US"/>
              <a:t>For the exercises, we'll use IDLE, but you can try them all and pick a favorite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9A379A9E-DD2E-4499-852D-DB911558E32F}"/>
              </a:ext>
            </a:extLst>
          </p:cNvPr>
          <p:cNvSpPr>
            <a:spLocks noGrp="1"/>
          </p:cNvSpPr>
          <p:nvPr>
            <p:ph type="title"/>
          </p:nvPr>
        </p:nvSpPr>
        <p:spPr/>
        <p:txBody>
          <a:bodyPr/>
          <a:lstStyle/>
          <a:p>
            <a:r>
              <a:rPr lang="en-US" altLang="en-US"/>
              <a:t>IDLE – Development Environment</a:t>
            </a:r>
          </a:p>
        </p:txBody>
      </p:sp>
      <p:sp>
        <p:nvSpPr>
          <p:cNvPr id="20483" name="Content Placeholder 3">
            <a:extLst>
              <a:ext uri="{FF2B5EF4-FFF2-40B4-BE49-F238E27FC236}">
                <a16:creationId xmlns:a16="http://schemas.microsoft.com/office/drawing/2014/main" id="{2464685A-AE34-4C8B-9EA6-FEA840E76808}"/>
              </a:ext>
            </a:extLst>
          </p:cNvPr>
          <p:cNvSpPr>
            <a:spLocks noGrp="1"/>
          </p:cNvSpPr>
          <p:nvPr>
            <p:ph sz="half" idx="1"/>
          </p:nvPr>
        </p:nvSpPr>
        <p:spPr/>
        <p:txBody>
          <a:bodyPr/>
          <a:lstStyle/>
          <a:p>
            <a:r>
              <a:rPr lang="en-US" altLang="en-US"/>
              <a:t>IDLE helps you program in Python by:</a:t>
            </a:r>
          </a:p>
          <a:p>
            <a:pPr lvl="1"/>
            <a:r>
              <a:rPr lang="en-US" altLang="en-US"/>
              <a:t>color-coding your program code</a:t>
            </a:r>
          </a:p>
          <a:p>
            <a:pPr lvl="1"/>
            <a:r>
              <a:rPr lang="en-US" altLang="en-US"/>
              <a:t>debugging</a:t>
            </a:r>
          </a:p>
          <a:p>
            <a:pPr lvl="1"/>
            <a:r>
              <a:rPr lang="en-US" altLang="en-US"/>
              <a:t>auto-indent</a:t>
            </a:r>
          </a:p>
          <a:p>
            <a:pPr lvl="1"/>
            <a:r>
              <a:rPr lang="en-US" altLang="en-US"/>
              <a:t>interactive shell</a:t>
            </a:r>
          </a:p>
        </p:txBody>
      </p:sp>
      <p:pic>
        <p:nvPicPr>
          <p:cNvPr id="20484" name="Content Placeholder 5" descr="idlecolor.png">
            <a:extLst>
              <a:ext uri="{FF2B5EF4-FFF2-40B4-BE49-F238E27FC236}">
                <a16:creationId xmlns:a16="http://schemas.microsoft.com/office/drawing/2014/main" id="{8ECC9F6C-6DC3-4EE8-9BA3-F98B5106DD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432426" y="2209800"/>
            <a:ext cx="4854575" cy="2439988"/>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5733A975-FABB-480A-8ECA-96A3B292218D}"/>
              </a:ext>
            </a:extLst>
          </p:cNvPr>
          <p:cNvSpPr>
            <a:spLocks noGrp="1"/>
          </p:cNvSpPr>
          <p:nvPr>
            <p:ph type="title"/>
          </p:nvPr>
        </p:nvSpPr>
        <p:spPr/>
        <p:txBody>
          <a:bodyPr/>
          <a:lstStyle/>
          <a:p>
            <a:r>
              <a:rPr lang="en-US" altLang="en-US"/>
              <a:t>Example Python</a:t>
            </a:r>
          </a:p>
        </p:txBody>
      </p:sp>
      <p:sp>
        <p:nvSpPr>
          <p:cNvPr id="3" name="Content Placeholder 2">
            <a:extLst>
              <a:ext uri="{FF2B5EF4-FFF2-40B4-BE49-F238E27FC236}">
                <a16:creationId xmlns:a16="http://schemas.microsoft.com/office/drawing/2014/main" id="{B83B7B02-C4F2-4FBB-A194-E0BD105FAEB3}"/>
              </a:ext>
            </a:extLst>
          </p:cNvPr>
          <p:cNvSpPr>
            <a:spLocks noGrp="1"/>
          </p:cNvSpPr>
          <p:nvPr>
            <p:ph sz="half" idx="1"/>
          </p:nvPr>
        </p:nvSpPr>
        <p:spPr>
          <a:xfrm>
            <a:off x="1981200" y="1600201"/>
            <a:ext cx="4191000" cy="4525963"/>
          </a:xfrm>
        </p:spPr>
        <p:txBody>
          <a:bodyPr>
            <a:normAutofit/>
          </a:bodyPr>
          <a:lstStyle/>
          <a:p>
            <a:r>
              <a:rPr lang="en-US" altLang="en-US"/>
              <a:t>Hello World</a:t>
            </a:r>
          </a:p>
          <a:p>
            <a:pPr lvl="1">
              <a:buFont typeface="Arial" panose="020B0604020202020204" pitchFamily="34" charset="0"/>
              <a:buNone/>
            </a:pPr>
            <a:r>
              <a:rPr lang="en-US" altLang="en-US">
                <a:solidFill>
                  <a:srgbClr val="F79646"/>
                </a:solidFill>
                <a:latin typeface="Courier New" panose="02070309020205020404" pitchFamily="49" charset="0"/>
                <a:cs typeface="Courier New" panose="02070309020205020404" pitchFamily="49" charset="0"/>
              </a:rPr>
              <a:t>print</a:t>
            </a:r>
            <a:r>
              <a:rPr lang="en-US" altLang="en-US">
                <a:latin typeface="Courier New" panose="02070309020205020404" pitchFamily="49" charset="0"/>
                <a:cs typeface="Courier New" panose="02070309020205020404" pitchFamily="49" charset="0"/>
              </a:rPr>
              <a:t> </a:t>
            </a:r>
            <a:r>
              <a:rPr lang="en-US" altLang="en-US">
                <a:solidFill>
                  <a:srgbClr val="9BBB59"/>
                </a:solidFill>
                <a:latin typeface="Courier New" panose="02070309020205020404" pitchFamily="49" charset="0"/>
                <a:cs typeface="Courier New" panose="02070309020205020404" pitchFamily="49" charset="0"/>
              </a:rPr>
              <a:t>“hello world”</a:t>
            </a:r>
          </a:p>
          <a:p>
            <a:r>
              <a:rPr lang="en-US" altLang="en-US">
                <a:cs typeface="Courier New" panose="02070309020205020404" pitchFamily="49" charset="0"/>
              </a:rPr>
              <a:t>Prints </a:t>
            </a:r>
            <a:r>
              <a:rPr lang="en-US" altLang="en-US">
                <a:solidFill>
                  <a:schemeClr val="accent1"/>
                </a:solidFill>
                <a:cs typeface="Courier New" panose="02070309020205020404" pitchFamily="49" charset="0"/>
              </a:rPr>
              <a:t>hello world </a:t>
            </a:r>
            <a:r>
              <a:rPr lang="en-US" altLang="en-US">
                <a:cs typeface="Courier New" panose="02070309020205020404" pitchFamily="49" charset="0"/>
              </a:rPr>
              <a:t>to standard out</a:t>
            </a:r>
          </a:p>
          <a:p>
            <a:r>
              <a:rPr lang="en-US" altLang="en-US">
                <a:cs typeface="Courier New" panose="02070309020205020404" pitchFamily="49" charset="0"/>
              </a:rPr>
              <a:t>Open IDLE and try it out yourself</a:t>
            </a:r>
          </a:p>
          <a:p>
            <a:r>
              <a:rPr lang="en-US" altLang="en-US">
                <a:cs typeface="Courier New" panose="02070309020205020404" pitchFamily="49" charset="0"/>
              </a:rPr>
              <a:t>Follow along using IDLE</a:t>
            </a:r>
          </a:p>
          <a:p>
            <a:pPr>
              <a:buFont typeface="Arial" panose="020B0604020202020204" pitchFamily="34" charset="0"/>
              <a:buNone/>
            </a:pPr>
            <a:endParaRPr lang="en-US" altLang="en-US">
              <a:cs typeface="Courier New" panose="02070309020205020404" pitchFamily="49" charset="0"/>
            </a:endParaRPr>
          </a:p>
          <a:p>
            <a:endParaRPr lang="en-US" altLang="en-US">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D3C8AE48-B444-4BA2-9AAF-C5692F3C7DC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747838"/>
            <a:ext cx="4064000" cy="3897312"/>
          </a:xfrm>
          <a:prstGeom prst="rect">
            <a:avLst/>
          </a:prstGeom>
          <a:noFill/>
          <a:ln>
            <a:noFill/>
          </a:ln>
          <a:effectLst>
            <a:outerShdw blurRad="50800" dist="38100" dir="2700000" rotWithShape="0">
              <a:srgbClr val="808080">
                <a:alpha val="42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4">
            <a:extLst>
              <a:ext uri="{FF2B5EF4-FFF2-40B4-BE49-F238E27FC236}">
                <a16:creationId xmlns:a16="http://schemas.microsoft.com/office/drawing/2014/main" id="{8575E06E-3DFB-4CC2-9B99-4FA00A4987BE}"/>
              </a:ext>
            </a:extLst>
          </p:cNvPr>
          <p:cNvSpPr>
            <a:spLocks noGrp="1"/>
          </p:cNvSpPr>
          <p:nvPr>
            <p:ph type="title"/>
          </p:nvPr>
        </p:nvSpPr>
        <p:spPr/>
        <p:txBody>
          <a:bodyPr/>
          <a:lstStyle/>
          <a:p>
            <a:r>
              <a:rPr lang="en-US" altLang="en-US"/>
              <a:t>More than just printing</a:t>
            </a:r>
          </a:p>
        </p:txBody>
      </p:sp>
      <p:sp>
        <p:nvSpPr>
          <p:cNvPr id="6" name="Content Placeholder 5">
            <a:extLst>
              <a:ext uri="{FF2B5EF4-FFF2-40B4-BE49-F238E27FC236}">
                <a16:creationId xmlns:a16="http://schemas.microsoft.com/office/drawing/2014/main" id="{D1F8B3F1-7C7C-40DA-8CCB-5798FE226507}"/>
              </a:ext>
            </a:extLst>
          </p:cNvPr>
          <p:cNvSpPr>
            <a:spLocks noGrp="1"/>
          </p:cNvSpPr>
          <p:nvPr>
            <p:ph idx="1"/>
          </p:nvPr>
        </p:nvSpPr>
        <p:spPr/>
        <p:txBody>
          <a:bodyPr>
            <a:normAutofit/>
          </a:bodyPr>
          <a:lstStyle/>
          <a:p>
            <a:r>
              <a:rPr lang="en-US" altLang="en-US"/>
              <a:t>Python is an object oriented language</a:t>
            </a:r>
          </a:p>
          <a:p>
            <a:r>
              <a:rPr lang="en-US" altLang="en-US"/>
              <a:t>Practically everything can be treated as an object</a:t>
            </a:r>
          </a:p>
          <a:p>
            <a:r>
              <a:rPr lang="en-US" altLang="en-US">
                <a:solidFill>
                  <a:srgbClr val="9BBB59"/>
                </a:solidFill>
              </a:rPr>
              <a:t>“hello world”</a:t>
            </a:r>
            <a:r>
              <a:rPr lang="en-US" altLang="en-US"/>
              <a:t> is a string</a:t>
            </a:r>
          </a:p>
          <a:p>
            <a:r>
              <a:rPr lang="en-US" altLang="en-US"/>
              <a:t>Strings, as objects, </a:t>
            </a:r>
            <a:r>
              <a:rPr lang="en-US" altLang="en-US">
                <a:hlinkClick r:id="rId2"/>
              </a:rPr>
              <a:t>have methods</a:t>
            </a:r>
            <a:r>
              <a:rPr lang="en-US" altLang="en-US"/>
              <a:t> that return the result of a function on the string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49E55-8630-442A-9075-4D15A5E83513}"/>
              </a:ext>
            </a:extLst>
          </p:cNvPr>
          <p:cNvSpPr>
            <a:spLocks noGrp="1"/>
          </p:cNvSpPr>
          <p:nvPr>
            <p:ph type="title"/>
          </p:nvPr>
        </p:nvSpPr>
        <p:spPr/>
        <p:txBody>
          <a:bodyPr/>
          <a:lstStyle/>
          <a:p>
            <a:endParaRPr lang="en-IN" dirty="0"/>
          </a:p>
        </p:txBody>
      </p:sp>
      <p:pic>
        <p:nvPicPr>
          <p:cNvPr id="4098" name="Picture 2">
            <a:extLst>
              <a:ext uri="{FF2B5EF4-FFF2-40B4-BE49-F238E27FC236}">
                <a16:creationId xmlns:a16="http://schemas.microsoft.com/office/drawing/2014/main" id="{10B35B88-403E-4296-844F-B5EEC3AD9E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129" y="365760"/>
            <a:ext cx="11742820" cy="5806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717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E22D2591-1B9E-41CE-B6A6-1B8121D890FF}"/>
              </a:ext>
            </a:extLst>
          </p:cNvPr>
          <p:cNvSpPr>
            <a:spLocks noGrp="1"/>
          </p:cNvSpPr>
          <p:nvPr>
            <p:ph type="title"/>
          </p:nvPr>
        </p:nvSpPr>
        <p:spPr/>
        <p:txBody>
          <a:bodyPr/>
          <a:lstStyle/>
          <a:p>
            <a:r>
              <a:rPr lang="en-US" altLang="en-US"/>
              <a:t>String Methods</a:t>
            </a:r>
          </a:p>
        </p:txBody>
      </p:sp>
      <p:sp>
        <p:nvSpPr>
          <p:cNvPr id="23555" name="Content Placeholder 3">
            <a:extLst>
              <a:ext uri="{FF2B5EF4-FFF2-40B4-BE49-F238E27FC236}">
                <a16:creationId xmlns:a16="http://schemas.microsoft.com/office/drawing/2014/main" id="{F9F8ADD9-ACB4-4FA8-8C87-CBBDFA7B35D5}"/>
              </a:ext>
            </a:extLst>
          </p:cNvPr>
          <p:cNvSpPr>
            <a:spLocks noGrp="1"/>
          </p:cNvSpPr>
          <p:nvPr>
            <p:ph sz="half" idx="1"/>
          </p:nvPr>
        </p:nvSpPr>
        <p:spPr/>
        <p:txBody>
          <a:bodyPr/>
          <a:lstStyle/>
          <a:p>
            <a:r>
              <a:rPr lang="en-US" altLang="en-US"/>
              <a:t>Assign a string to a variable</a:t>
            </a:r>
          </a:p>
          <a:p>
            <a:r>
              <a:rPr lang="en-US" altLang="en-US"/>
              <a:t>In this case “</a:t>
            </a:r>
            <a:r>
              <a:rPr lang="en-US" altLang="en-US">
                <a:latin typeface="Courier New" panose="02070309020205020404" pitchFamily="49" charset="0"/>
                <a:cs typeface="Courier New" panose="02070309020205020404" pitchFamily="49" charset="0"/>
              </a:rPr>
              <a:t>hw</a:t>
            </a:r>
            <a:r>
              <a:rPr lang="en-US" altLang="en-US"/>
              <a:t>”</a:t>
            </a:r>
          </a:p>
          <a:p>
            <a:r>
              <a:rPr lang="en-US" altLang="en-US">
                <a:latin typeface="Courier New" panose="02070309020205020404" pitchFamily="49" charset="0"/>
                <a:cs typeface="Courier New" panose="02070309020205020404" pitchFamily="49" charset="0"/>
              </a:rPr>
              <a:t>hw.title()</a:t>
            </a:r>
          </a:p>
          <a:p>
            <a:r>
              <a:rPr lang="en-US" altLang="en-US">
                <a:latin typeface="Courier New" panose="02070309020205020404" pitchFamily="49" charset="0"/>
                <a:cs typeface="Courier New" panose="02070309020205020404" pitchFamily="49" charset="0"/>
              </a:rPr>
              <a:t>hw.upper()</a:t>
            </a:r>
          </a:p>
          <a:p>
            <a:r>
              <a:rPr lang="en-US" altLang="en-US">
                <a:latin typeface="Courier New" panose="02070309020205020404" pitchFamily="49" charset="0"/>
                <a:cs typeface="Courier New" panose="02070309020205020404" pitchFamily="49" charset="0"/>
              </a:rPr>
              <a:t>hw.isdigit()</a:t>
            </a:r>
          </a:p>
          <a:p>
            <a:r>
              <a:rPr lang="en-US" altLang="en-US">
                <a:latin typeface="Courier New" panose="02070309020205020404" pitchFamily="49" charset="0"/>
                <a:cs typeface="Courier New" panose="02070309020205020404" pitchFamily="49" charset="0"/>
              </a:rPr>
              <a:t>hw.islower()</a:t>
            </a:r>
          </a:p>
        </p:txBody>
      </p:sp>
      <p:pic>
        <p:nvPicPr>
          <p:cNvPr id="6" name="Picture 5">
            <a:extLst>
              <a:ext uri="{FF2B5EF4-FFF2-40B4-BE49-F238E27FC236}">
                <a16:creationId xmlns:a16="http://schemas.microsoft.com/office/drawing/2014/main" id="{7C32F4D7-A011-4BA4-949D-4FC2F4051C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1981200"/>
            <a:ext cx="4548188" cy="3843338"/>
          </a:xfrm>
          <a:prstGeom prst="rect">
            <a:avLst/>
          </a:prstGeom>
          <a:noFill/>
          <a:ln>
            <a:noFill/>
          </a:ln>
          <a:effectLst>
            <a:outerShdw blurRad="50800" dist="38100" dir="2700000" rotWithShape="0">
              <a:srgbClr val="808080">
                <a:alpha val="42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4">
            <a:extLst>
              <a:ext uri="{FF2B5EF4-FFF2-40B4-BE49-F238E27FC236}">
                <a16:creationId xmlns:a16="http://schemas.microsoft.com/office/drawing/2014/main" id="{7FEE6EEC-B00D-401C-BD5C-586460DE475A}"/>
              </a:ext>
            </a:extLst>
          </p:cNvPr>
          <p:cNvSpPr>
            <a:spLocks noGrp="1"/>
          </p:cNvSpPr>
          <p:nvPr>
            <p:ph type="title"/>
          </p:nvPr>
        </p:nvSpPr>
        <p:spPr/>
        <p:txBody>
          <a:bodyPr/>
          <a:lstStyle/>
          <a:p>
            <a:r>
              <a:rPr lang="en-US" altLang="en-US"/>
              <a:t>String Methods</a:t>
            </a:r>
          </a:p>
        </p:txBody>
      </p:sp>
      <p:sp>
        <p:nvSpPr>
          <p:cNvPr id="24579" name="Content Placeholder 5">
            <a:extLst>
              <a:ext uri="{FF2B5EF4-FFF2-40B4-BE49-F238E27FC236}">
                <a16:creationId xmlns:a16="http://schemas.microsoft.com/office/drawing/2014/main" id="{2BE77B8B-7CA5-494D-8300-820CE82526AD}"/>
              </a:ext>
            </a:extLst>
          </p:cNvPr>
          <p:cNvSpPr>
            <a:spLocks noGrp="1"/>
          </p:cNvSpPr>
          <p:nvPr>
            <p:ph idx="1"/>
          </p:nvPr>
        </p:nvSpPr>
        <p:spPr/>
        <p:txBody>
          <a:bodyPr/>
          <a:lstStyle/>
          <a:p>
            <a:r>
              <a:rPr lang="en-US" altLang="en-US"/>
              <a:t>The string held in your variable remains the same</a:t>
            </a:r>
          </a:p>
          <a:p>
            <a:r>
              <a:rPr lang="en-US" altLang="en-US"/>
              <a:t>The method returns an altered string</a:t>
            </a:r>
          </a:p>
          <a:p>
            <a:r>
              <a:rPr lang="en-US" altLang="en-US"/>
              <a:t>Changing the variable requires reassignment</a:t>
            </a:r>
          </a:p>
          <a:p>
            <a:pPr lvl="1"/>
            <a:r>
              <a:rPr lang="en-US" altLang="en-US">
                <a:latin typeface="Courier New" panose="02070309020205020404" pitchFamily="49" charset="0"/>
                <a:cs typeface="Courier New" panose="02070309020205020404" pitchFamily="49" charset="0"/>
              </a:rPr>
              <a:t>hw = hw.upper()</a:t>
            </a:r>
          </a:p>
          <a:p>
            <a:pPr lvl="1"/>
            <a:r>
              <a:rPr lang="en-US" altLang="en-US">
                <a:latin typeface="Courier New" panose="02070309020205020404" pitchFamily="49" charset="0"/>
                <a:cs typeface="Courier New" panose="02070309020205020404" pitchFamily="49" charset="0"/>
              </a:rPr>
              <a:t>hw</a:t>
            </a:r>
            <a:r>
              <a:rPr lang="en-US" altLang="en-US"/>
              <a:t> now equals “HELLO WORLD”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17A9CE79-5D2F-4AD9-B7F4-18C45A7F5FA4}"/>
              </a:ext>
            </a:extLst>
          </p:cNvPr>
          <p:cNvSpPr>
            <a:spLocks noGrp="1"/>
          </p:cNvSpPr>
          <p:nvPr>
            <p:ph type="title"/>
          </p:nvPr>
        </p:nvSpPr>
        <p:spPr/>
        <p:txBody>
          <a:bodyPr/>
          <a:lstStyle/>
          <a:p>
            <a:r>
              <a:rPr lang="en-US" altLang="en-US"/>
              <a:t>Other Python Objects</a:t>
            </a:r>
          </a:p>
        </p:txBody>
      </p:sp>
      <p:sp>
        <p:nvSpPr>
          <p:cNvPr id="3" name="Content Placeholder 2">
            <a:extLst>
              <a:ext uri="{FF2B5EF4-FFF2-40B4-BE49-F238E27FC236}">
                <a16:creationId xmlns:a16="http://schemas.microsoft.com/office/drawing/2014/main" id="{79D498E9-7248-49D3-97E1-0DA6E5B82847}"/>
              </a:ext>
            </a:extLst>
          </p:cNvPr>
          <p:cNvSpPr>
            <a:spLocks noGrp="1"/>
          </p:cNvSpPr>
          <p:nvPr>
            <p:ph idx="1"/>
          </p:nvPr>
        </p:nvSpPr>
        <p:spPr/>
        <p:txBody>
          <a:bodyPr>
            <a:normAutofit lnSpcReduction="10000"/>
          </a:bodyPr>
          <a:lstStyle/>
          <a:p>
            <a:pPr>
              <a:lnSpc>
                <a:spcPct val="90000"/>
              </a:lnSpc>
            </a:pPr>
            <a:r>
              <a:rPr lang="en-US" altLang="en-US"/>
              <a:t>Lists (mutable sets of strings)</a:t>
            </a:r>
          </a:p>
          <a:p>
            <a:pPr lvl="1">
              <a:lnSpc>
                <a:spcPct val="90000"/>
              </a:lnSpc>
            </a:pPr>
            <a:r>
              <a:rPr lang="en-US" altLang="en-US" sz="2000">
                <a:latin typeface="Courier New" panose="02070309020205020404" pitchFamily="49" charset="0"/>
                <a:cs typeface="Courier New" panose="02070309020205020404" pitchFamily="49" charset="0"/>
              </a:rPr>
              <a:t>var = [] # create list</a:t>
            </a:r>
          </a:p>
          <a:p>
            <a:pPr lvl="1">
              <a:lnSpc>
                <a:spcPct val="90000"/>
              </a:lnSpc>
            </a:pPr>
            <a:r>
              <a:rPr lang="en-US" altLang="en-US" sz="2000">
                <a:latin typeface="Courier New" panose="02070309020205020404" pitchFamily="49" charset="0"/>
                <a:cs typeface="Courier New" panose="02070309020205020404" pitchFamily="49" charset="0"/>
              </a:rPr>
              <a:t>var = [‘one’, 2, ‘three’, ‘banana’]</a:t>
            </a:r>
          </a:p>
          <a:p>
            <a:pPr>
              <a:lnSpc>
                <a:spcPct val="90000"/>
              </a:lnSpc>
            </a:pPr>
            <a:r>
              <a:rPr lang="en-US" altLang="en-US">
                <a:cs typeface="Courier New" panose="02070309020205020404" pitchFamily="49" charset="0"/>
              </a:rPr>
              <a:t>Tuples (immutable sets)</a:t>
            </a:r>
          </a:p>
          <a:p>
            <a:pPr lvl="1">
              <a:lnSpc>
                <a:spcPct val="90000"/>
              </a:lnSpc>
            </a:pPr>
            <a:r>
              <a:rPr lang="en-US" altLang="en-US" sz="2000">
                <a:latin typeface="Courier New" panose="02070309020205020404" pitchFamily="49" charset="0"/>
                <a:cs typeface="Courier New" panose="02070309020205020404" pitchFamily="49" charset="0"/>
              </a:rPr>
              <a:t>var = (‘one’, 2, ‘three’, ‘banana’)</a:t>
            </a:r>
            <a:endParaRPr lang="en-US" altLang="en-US">
              <a:latin typeface="Courier New" panose="02070309020205020404" pitchFamily="49" charset="0"/>
              <a:cs typeface="Courier New" panose="02070309020205020404" pitchFamily="49" charset="0"/>
            </a:endParaRPr>
          </a:p>
          <a:p>
            <a:pPr>
              <a:lnSpc>
                <a:spcPct val="90000"/>
              </a:lnSpc>
            </a:pPr>
            <a:r>
              <a:rPr lang="en-US" altLang="en-US">
                <a:cs typeface="Courier New" panose="02070309020205020404" pitchFamily="49" charset="0"/>
              </a:rPr>
              <a:t>Dictionaries (associative arrays or ‘hashes’)</a:t>
            </a:r>
          </a:p>
          <a:p>
            <a:pPr lvl="1">
              <a:lnSpc>
                <a:spcPct val="90000"/>
              </a:lnSpc>
            </a:pPr>
            <a:r>
              <a:rPr lang="en-US" altLang="en-US" sz="2000">
                <a:latin typeface="Courier New" panose="02070309020205020404" pitchFamily="49" charset="0"/>
                <a:cs typeface="Courier New" panose="02070309020205020404" pitchFamily="49" charset="0"/>
              </a:rPr>
              <a:t>var = {} # create dictionary</a:t>
            </a:r>
          </a:p>
          <a:p>
            <a:pPr lvl="1">
              <a:lnSpc>
                <a:spcPct val="90000"/>
              </a:lnSpc>
            </a:pPr>
            <a:r>
              <a:rPr lang="en-US" altLang="en-US" sz="2000">
                <a:latin typeface="Courier New" panose="02070309020205020404" pitchFamily="49" charset="0"/>
                <a:cs typeface="Courier New" panose="02070309020205020404" pitchFamily="49" charset="0"/>
              </a:rPr>
              <a:t>var = {‘lat’: 40.20547, ‘lon’: -74.76322}</a:t>
            </a:r>
          </a:p>
          <a:p>
            <a:pPr lvl="1">
              <a:lnSpc>
                <a:spcPct val="90000"/>
              </a:lnSpc>
            </a:pPr>
            <a:r>
              <a:rPr lang="en-US" altLang="en-US" sz="2000">
                <a:latin typeface="Courier New" panose="02070309020205020404" pitchFamily="49" charset="0"/>
                <a:cs typeface="Courier New" panose="02070309020205020404" pitchFamily="49" charset="0"/>
              </a:rPr>
              <a:t>var[‘lat’] = 40.2054</a:t>
            </a:r>
          </a:p>
          <a:p>
            <a:pPr>
              <a:lnSpc>
                <a:spcPct val="90000"/>
              </a:lnSpc>
            </a:pPr>
            <a:r>
              <a:rPr lang="en-US" altLang="en-US">
                <a:cs typeface="Courier New" panose="02070309020205020404" pitchFamily="49" charset="0"/>
              </a:rPr>
              <a:t>Each has its own set of methods</a:t>
            </a:r>
            <a:endParaRPr lang="en-US" altLang="en-US" sz="2400">
              <a:cs typeface="Courier New" panose="02070309020205020404" pitchFamily="49" charset="0"/>
            </a:endParaRPr>
          </a:p>
          <a:p>
            <a:pPr lvl="1">
              <a:lnSpc>
                <a:spcPct val="90000"/>
              </a:lnSpc>
            </a:pPr>
            <a:endParaRPr lang="en-US" altLang="en-US">
              <a:latin typeface="Courier New" panose="02070309020205020404" pitchFamily="49" charset="0"/>
              <a:cs typeface="Courier New" panose="02070309020205020404" pitchFamily="49"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01292561-FEF5-49E2-B6FB-AB9B40C179FC}"/>
              </a:ext>
            </a:extLst>
          </p:cNvPr>
          <p:cNvSpPr>
            <a:spLocks noGrp="1"/>
          </p:cNvSpPr>
          <p:nvPr>
            <p:ph type="title"/>
          </p:nvPr>
        </p:nvSpPr>
        <p:spPr/>
        <p:txBody>
          <a:bodyPr/>
          <a:lstStyle/>
          <a:p>
            <a:r>
              <a:rPr lang="en-US" altLang="en-US"/>
              <a:t>Lists</a:t>
            </a:r>
          </a:p>
        </p:txBody>
      </p:sp>
      <p:sp>
        <p:nvSpPr>
          <p:cNvPr id="26627" name="Content Placeholder 2">
            <a:extLst>
              <a:ext uri="{FF2B5EF4-FFF2-40B4-BE49-F238E27FC236}">
                <a16:creationId xmlns:a16="http://schemas.microsoft.com/office/drawing/2014/main" id="{9AC6A8B2-74FA-42F2-B106-7892046BC443}"/>
              </a:ext>
            </a:extLst>
          </p:cNvPr>
          <p:cNvSpPr>
            <a:spLocks noGrp="1"/>
          </p:cNvSpPr>
          <p:nvPr>
            <p:ph idx="1"/>
          </p:nvPr>
        </p:nvSpPr>
        <p:spPr>
          <a:xfrm>
            <a:off x="1981200" y="1600200"/>
            <a:ext cx="8229600" cy="5029200"/>
          </a:xfrm>
        </p:spPr>
        <p:txBody>
          <a:bodyPr/>
          <a:lstStyle/>
          <a:p>
            <a:r>
              <a:rPr lang="en-US" altLang="en-US"/>
              <a:t>Think of a list as a stack of cards, on which your information is written</a:t>
            </a:r>
          </a:p>
          <a:p>
            <a:r>
              <a:rPr lang="en-US" altLang="en-US"/>
              <a:t>The information stays in the order you place it in until you modify that order</a:t>
            </a:r>
          </a:p>
          <a:p>
            <a:r>
              <a:rPr lang="en-US" altLang="en-US"/>
              <a:t>Methods return a string or subset of the list or modify the list to add or remove components</a:t>
            </a:r>
          </a:p>
          <a:p>
            <a:r>
              <a:rPr lang="en-US" altLang="en-US"/>
              <a:t>Written as </a:t>
            </a:r>
            <a:r>
              <a:rPr lang="en-US" altLang="en-US">
                <a:cs typeface="Courier New" panose="02070309020205020404" pitchFamily="49" charset="0"/>
              </a:rPr>
              <a:t>var[</a:t>
            </a:r>
            <a:r>
              <a:rPr lang="en-US" altLang="en-US" i="1">
                <a:cs typeface="Courier New" panose="02070309020205020404" pitchFamily="49" charset="0"/>
              </a:rPr>
              <a:t>index</a:t>
            </a:r>
            <a:r>
              <a:rPr lang="en-US" altLang="en-US">
                <a:cs typeface="Courier New" panose="02070309020205020404" pitchFamily="49" charset="0"/>
              </a:rPr>
              <a:t>]</a:t>
            </a:r>
            <a:r>
              <a:rPr lang="en-US" altLang="en-US"/>
              <a:t>, index refers to order within set (think card number, starting at 0)</a:t>
            </a:r>
          </a:p>
          <a:p>
            <a:r>
              <a:rPr lang="en-US" altLang="en-US"/>
              <a:t>You can step through lists as part of a loop</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7E49D4C1-F587-41F6-A31D-922E33E2D0AC}"/>
              </a:ext>
            </a:extLst>
          </p:cNvPr>
          <p:cNvSpPr>
            <a:spLocks noGrp="1"/>
          </p:cNvSpPr>
          <p:nvPr>
            <p:ph type="title"/>
          </p:nvPr>
        </p:nvSpPr>
        <p:spPr/>
        <p:txBody>
          <a:bodyPr/>
          <a:lstStyle/>
          <a:p>
            <a:r>
              <a:rPr lang="en-US" altLang="en-US"/>
              <a:t>List Methods</a:t>
            </a:r>
          </a:p>
        </p:txBody>
      </p:sp>
      <p:sp>
        <p:nvSpPr>
          <p:cNvPr id="3" name="Content Placeholder 2">
            <a:extLst>
              <a:ext uri="{FF2B5EF4-FFF2-40B4-BE49-F238E27FC236}">
                <a16:creationId xmlns:a16="http://schemas.microsoft.com/office/drawing/2014/main" id="{BDFA23F3-30C5-4AA8-91F8-F7D105F7055E}"/>
              </a:ext>
            </a:extLst>
          </p:cNvPr>
          <p:cNvSpPr>
            <a:spLocks noGrp="1"/>
          </p:cNvSpPr>
          <p:nvPr>
            <p:ph idx="1"/>
          </p:nvPr>
        </p:nvSpPr>
        <p:spPr/>
        <p:txBody>
          <a:bodyPr>
            <a:normAutofit fontScale="92500" lnSpcReduction="10000"/>
          </a:bodyPr>
          <a:lstStyle/>
          <a:p>
            <a:pPr>
              <a:lnSpc>
                <a:spcPct val="80000"/>
              </a:lnSpc>
            </a:pPr>
            <a:r>
              <a:rPr lang="en-US" altLang="en-US" sz="2700"/>
              <a:t>Adding to the List</a:t>
            </a:r>
          </a:p>
          <a:p>
            <a:pPr lvl="1">
              <a:lnSpc>
                <a:spcPct val="80000"/>
              </a:lnSpc>
            </a:pPr>
            <a:r>
              <a:rPr lang="en-US" altLang="en-US"/>
              <a:t>var[</a:t>
            </a:r>
            <a:r>
              <a:rPr lang="en-US" altLang="en-US" i="1"/>
              <a:t>n</a:t>
            </a:r>
            <a:r>
              <a:rPr lang="en-US" altLang="en-US"/>
              <a:t>] = </a:t>
            </a:r>
            <a:r>
              <a:rPr lang="en-US" altLang="en-US" i="1"/>
              <a:t>object</a:t>
            </a:r>
            <a:endParaRPr lang="en-US" altLang="en-US"/>
          </a:p>
          <a:p>
            <a:pPr lvl="2">
              <a:lnSpc>
                <a:spcPct val="80000"/>
              </a:lnSpc>
            </a:pPr>
            <a:r>
              <a:rPr lang="en-US" altLang="en-US"/>
              <a:t>replaces </a:t>
            </a:r>
            <a:r>
              <a:rPr lang="en-US" altLang="en-US" i="1"/>
              <a:t>n</a:t>
            </a:r>
            <a:r>
              <a:rPr lang="en-US" altLang="en-US"/>
              <a:t> with </a:t>
            </a:r>
            <a:r>
              <a:rPr lang="en-US" altLang="en-US" i="1"/>
              <a:t>object</a:t>
            </a:r>
          </a:p>
          <a:p>
            <a:pPr lvl="1">
              <a:lnSpc>
                <a:spcPct val="80000"/>
              </a:lnSpc>
            </a:pPr>
            <a:r>
              <a:rPr lang="en-US" altLang="en-US"/>
              <a:t>var.append(</a:t>
            </a:r>
            <a:r>
              <a:rPr lang="en-US" altLang="en-US" i="1"/>
              <a:t>object</a:t>
            </a:r>
            <a:r>
              <a:rPr lang="en-US" altLang="en-US"/>
              <a:t>)</a:t>
            </a:r>
          </a:p>
          <a:p>
            <a:pPr lvl="2">
              <a:lnSpc>
                <a:spcPct val="80000"/>
              </a:lnSpc>
            </a:pPr>
            <a:r>
              <a:rPr lang="en-US" altLang="en-US"/>
              <a:t>adds </a:t>
            </a:r>
            <a:r>
              <a:rPr lang="en-US" altLang="en-US" i="1"/>
              <a:t>object</a:t>
            </a:r>
            <a:r>
              <a:rPr lang="en-US" altLang="en-US"/>
              <a:t> to the end of the list</a:t>
            </a:r>
          </a:p>
          <a:p>
            <a:pPr>
              <a:lnSpc>
                <a:spcPct val="80000"/>
              </a:lnSpc>
            </a:pPr>
            <a:r>
              <a:rPr lang="en-US" altLang="en-US" sz="2700"/>
              <a:t>Removing from the List</a:t>
            </a:r>
          </a:p>
          <a:p>
            <a:pPr lvl="1">
              <a:lnSpc>
                <a:spcPct val="80000"/>
              </a:lnSpc>
            </a:pPr>
            <a:r>
              <a:rPr lang="en-US" altLang="en-US"/>
              <a:t>var[</a:t>
            </a:r>
            <a:r>
              <a:rPr lang="en-US" altLang="en-US" i="1"/>
              <a:t>n</a:t>
            </a:r>
            <a:r>
              <a:rPr lang="en-US" altLang="en-US"/>
              <a:t>] = []</a:t>
            </a:r>
          </a:p>
          <a:p>
            <a:pPr lvl="2">
              <a:lnSpc>
                <a:spcPct val="80000"/>
              </a:lnSpc>
            </a:pPr>
            <a:r>
              <a:rPr lang="en-US" altLang="en-US"/>
              <a:t>empties contents of card, but preserves order</a:t>
            </a:r>
          </a:p>
          <a:p>
            <a:pPr lvl="1">
              <a:lnSpc>
                <a:spcPct val="80000"/>
              </a:lnSpc>
            </a:pPr>
            <a:r>
              <a:rPr lang="en-US" altLang="en-US"/>
              <a:t>var.remove(</a:t>
            </a:r>
            <a:r>
              <a:rPr lang="en-US" altLang="en-US" i="1"/>
              <a:t>n</a:t>
            </a:r>
            <a:r>
              <a:rPr lang="en-US" altLang="en-US"/>
              <a:t>)</a:t>
            </a:r>
          </a:p>
          <a:p>
            <a:pPr lvl="2">
              <a:lnSpc>
                <a:spcPct val="80000"/>
              </a:lnSpc>
            </a:pPr>
            <a:r>
              <a:rPr lang="en-US" altLang="en-US"/>
              <a:t>removes card at </a:t>
            </a:r>
            <a:r>
              <a:rPr lang="en-US" altLang="en-US" i="1"/>
              <a:t>n</a:t>
            </a:r>
            <a:endParaRPr lang="en-US" altLang="en-US"/>
          </a:p>
          <a:p>
            <a:pPr lvl="1">
              <a:lnSpc>
                <a:spcPct val="80000"/>
              </a:lnSpc>
            </a:pPr>
            <a:r>
              <a:rPr lang="en-US" altLang="en-US"/>
              <a:t>var.pop(</a:t>
            </a:r>
            <a:r>
              <a:rPr lang="en-US" altLang="en-US" i="1"/>
              <a:t>n</a:t>
            </a:r>
            <a:r>
              <a:rPr lang="en-US" altLang="en-US"/>
              <a:t>)</a:t>
            </a:r>
          </a:p>
          <a:p>
            <a:pPr lvl="2">
              <a:lnSpc>
                <a:spcPct val="80000"/>
              </a:lnSpc>
            </a:pPr>
            <a:r>
              <a:rPr lang="en-US" altLang="en-US"/>
              <a:t>removes </a:t>
            </a:r>
            <a:r>
              <a:rPr lang="en-US" altLang="en-US" i="1"/>
              <a:t>n</a:t>
            </a:r>
            <a:r>
              <a:rPr lang="en-US" altLang="en-US"/>
              <a:t> and returns its value</a:t>
            </a:r>
          </a:p>
          <a:p>
            <a:pPr lvl="1">
              <a:lnSpc>
                <a:spcPct val="80000"/>
              </a:lnSpc>
            </a:pPr>
            <a:endParaRPr lang="en-US"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978DF0E5-26ED-4CFC-9137-69565785CD97}"/>
              </a:ext>
            </a:extLst>
          </p:cNvPr>
          <p:cNvSpPr>
            <a:spLocks noGrp="1"/>
          </p:cNvSpPr>
          <p:nvPr>
            <p:ph type="title"/>
          </p:nvPr>
        </p:nvSpPr>
        <p:spPr/>
        <p:txBody>
          <a:bodyPr/>
          <a:lstStyle/>
          <a:p>
            <a:r>
              <a:rPr lang="en-US" altLang="en-US"/>
              <a:t>Lists in ArcToolbox</a:t>
            </a:r>
          </a:p>
        </p:txBody>
      </p:sp>
      <p:sp>
        <p:nvSpPr>
          <p:cNvPr id="28675" name="Content Placeholder 3">
            <a:extLst>
              <a:ext uri="{FF2B5EF4-FFF2-40B4-BE49-F238E27FC236}">
                <a16:creationId xmlns:a16="http://schemas.microsoft.com/office/drawing/2014/main" id="{FAFDA1B2-C87C-4AF9-A3B0-5FF9186A616B}"/>
              </a:ext>
            </a:extLst>
          </p:cNvPr>
          <p:cNvSpPr>
            <a:spLocks noGrp="1"/>
          </p:cNvSpPr>
          <p:nvPr>
            <p:ph sz="half" idx="1"/>
          </p:nvPr>
        </p:nvSpPr>
        <p:spPr/>
        <p:txBody>
          <a:bodyPr>
            <a:normAutofit fontScale="92500" lnSpcReduction="10000"/>
          </a:bodyPr>
          <a:lstStyle/>
          <a:p>
            <a:pPr>
              <a:buFont typeface="Arial" panose="020B0604020202020204" pitchFamily="34" charset="0"/>
              <a:buNone/>
            </a:pPr>
            <a:r>
              <a:rPr lang="en-US" altLang="en-US"/>
              <a:t>You will create lists:</a:t>
            </a:r>
          </a:p>
          <a:p>
            <a:r>
              <a:rPr lang="en-US" altLang="en-US"/>
              <a:t>Layers as inputs</a:t>
            </a:r>
          </a:p>
          <a:p>
            <a:r>
              <a:rPr lang="en-US" altLang="en-US"/>
              <a:t>Attributes to match</a:t>
            </a:r>
          </a:p>
          <a:p>
            <a:r>
              <a:rPr lang="en-US" altLang="en-US"/>
              <a:t>Arrays of objects</a:t>
            </a:r>
          </a:p>
          <a:p>
            <a:pPr>
              <a:buFont typeface="Arial" panose="020B0604020202020204" pitchFamily="34" charset="0"/>
              <a:buNone/>
            </a:pPr>
            <a:r>
              <a:rPr lang="en-US" altLang="en-US"/>
              <a:t>You will work with lists:</a:t>
            </a:r>
          </a:p>
          <a:p>
            <a:r>
              <a:rPr lang="en-US" altLang="en-US"/>
              <a:t>List of field names</a:t>
            </a:r>
          </a:p>
          <a:p>
            <a:r>
              <a:rPr lang="en-US" altLang="en-US"/>
              <a:t>List of selected features</a:t>
            </a:r>
          </a:p>
        </p:txBody>
      </p:sp>
      <p:pic>
        <p:nvPicPr>
          <p:cNvPr id="28676" name="Content Placeholder 5" descr="clip_counties_dialog.png">
            <a:extLst>
              <a:ext uri="{FF2B5EF4-FFF2-40B4-BE49-F238E27FC236}">
                <a16:creationId xmlns:a16="http://schemas.microsoft.com/office/drawing/2014/main" id="{96E5790B-715E-4FBF-A676-32D5492050E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172200" y="2359026"/>
            <a:ext cx="4038600" cy="3008313"/>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4">
            <a:extLst>
              <a:ext uri="{FF2B5EF4-FFF2-40B4-BE49-F238E27FC236}">
                <a16:creationId xmlns:a16="http://schemas.microsoft.com/office/drawing/2014/main" id="{B3926D4E-20EB-488E-8C42-AC6BF64CD6ED}"/>
              </a:ext>
            </a:extLst>
          </p:cNvPr>
          <p:cNvSpPr>
            <a:spLocks noGrp="1"/>
          </p:cNvSpPr>
          <p:nvPr>
            <p:ph type="title"/>
          </p:nvPr>
        </p:nvSpPr>
        <p:spPr/>
        <p:txBody>
          <a:bodyPr/>
          <a:lstStyle/>
          <a:p>
            <a:r>
              <a:rPr lang="en-US" altLang="en-US"/>
              <a:t>Tuples</a:t>
            </a:r>
          </a:p>
        </p:txBody>
      </p:sp>
      <p:sp>
        <p:nvSpPr>
          <p:cNvPr id="29699" name="Content Placeholder 5">
            <a:extLst>
              <a:ext uri="{FF2B5EF4-FFF2-40B4-BE49-F238E27FC236}">
                <a16:creationId xmlns:a16="http://schemas.microsoft.com/office/drawing/2014/main" id="{149F846C-F2B0-436C-AF13-AFCE8D7FC58C}"/>
              </a:ext>
            </a:extLst>
          </p:cNvPr>
          <p:cNvSpPr>
            <a:spLocks noGrp="1"/>
          </p:cNvSpPr>
          <p:nvPr>
            <p:ph idx="1"/>
          </p:nvPr>
        </p:nvSpPr>
        <p:spPr/>
        <p:txBody>
          <a:bodyPr>
            <a:normAutofit fontScale="92500" lnSpcReduction="10000"/>
          </a:bodyPr>
          <a:lstStyle/>
          <a:p>
            <a:r>
              <a:rPr lang="en-US" altLang="en-US"/>
              <a:t>Like a list, tuples are iterable arrays of objects</a:t>
            </a:r>
          </a:p>
          <a:p>
            <a:r>
              <a:rPr lang="en-US" altLang="en-US"/>
              <a:t>Tuples are immutable –</a:t>
            </a:r>
            <a:br>
              <a:rPr lang="en-US" altLang="en-US"/>
            </a:br>
            <a:r>
              <a:rPr lang="en-US" altLang="en-US"/>
              <a:t>once created, unchangeable</a:t>
            </a:r>
          </a:p>
          <a:p>
            <a:r>
              <a:rPr lang="en-US" altLang="en-US"/>
              <a:t>To add or remove items, you must redeclare</a:t>
            </a:r>
          </a:p>
          <a:p>
            <a:r>
              <a:rPr lang="en-US" altLang="en-US"/>
              <a:t>Example uses of tuples</a:t>
            </a:r>
          </a:p>
          <a:p>
            <a:pPr lvl="1"/>
            <a:r>
              <a:rPr lang="en-US" altLang="en-US"/>
              <a:t>County Names</a:t>
            </a:r>
          </a:p>
          <a:p>
            <a:pPr lvl="1"/>
            <a:r>
              <a:rPr lang="en-US" altLang="en-US"/>
              <a:t>Land Use Codes</a:t>
            </a:r>
          </a:p>
          <a:p>
            <a:pPr lvl="1"/>
            <a:r>
              <a:rPr lang="en-US" altLang="en-US"/>
              <a:t>Ordered set of functions </a:t>
            </a:r>
          </a:p>
          <a:p>
            <a:endParaRPr lang="en-US"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30737998-8FA4-4E4B-9375-54403C95FF24}"/>
              </a:ext>
            </a:extLst>
          </p:cNvPr>
          <p:cNvSpPr>
            <a:spLocks noGrp="1"/>
          </p:cNvSpPr>
          <p:nvPr>
            <p:ph type="title"/>
          </p:nvPr>
        </p:nvSpPr>
        <p:spPr/>
        <p:txBody>
          <a:bodyPr/>
          <a:lstStyle/>
          <a:p>
            <a:r>
              <a:rPr lang="en-US" altLang="en-US"/>
              <a:t>Dictionaries</a:t>
            </a:r>
          </a:p>
        </p:txBody>
      </p:sp>
      <p:sp>
        <p:nvSpPr>
          <p:cNvPr id="30723" name="Content Placeholder 2">
            <a:extLst>
              <a:ext uri="{FF2B5EF4-FFF2-40B4-BE49-F238E27FC236}">
                <a16:creationId xmlns:a16="http://schemas.microsoft.com/office/drawing/2014/main" id="{9C3A813A-6E1B-471C-AAD0-98EEA468ED4E}"/>
              </a:ext>
            </a:extLst>
          </p:cNvPr>
          <p:cNvSpPr>
            <a:spLocks noGrp="1"/>
          </p:cNvSpPr>
          <p:nvPr>
            <p:ph idx="1"/>
          </p:nvPr>
        </p:nvSpPr>
        <p:spPr/>
        <p:txBody>
          <a:bodyPr>
            <a:normAutofit fontScale="92500" lnSpcReduction="10000"/>
          </a:bodyPr>
          <a:lstStyle/>
          <a:p>
            <a:r>
              <a:rPr lang="en-US" altLang="en-US"/>
              <a:t>Dictionaries are sets of key &amp; value pairs</a:t>
            </a:r>
          </a:p>
          <a:p>
            <a:r>
              <a:rPr lang="en-US" altLang="en-US"/>
              <a:t>Allows you to identify values by a descriptive name instead of order in a list</a:t>
            </a:r>
          </a:p>
          <a:p>
            <a:r>
              <a:rPr lang="en-US" altLang="en-US"/>
              <a:t>Keys are unordered unless explicitly sorted</a:t>
            </a:r>
          </a:p>
          <a:p>
            <a:r>
              <a:rPr lang="en-US" altLang="en-US"/>
              <a:t>Keys are unique:</a:t>
            </a:r>
          </a:p>
          <a:p>
            <a:pPr lvl="1"/>
            <a:r>
              <a:rPr lang="en-US" altLang="en-US"/>
              <a:t>var[‘item’] = “apple”</a:t>
            </a:r>
          </a:p>
          <a:p>
            <a:pPr lvl="1"/>
            <a:r>
              <a:rPr lang="en-US" altLang="en-US"/>
              <a:t>var[‘item’] = “banana”</a:t>
            </a:r>
          </a:p>
          <a:p>
            <a:pPr lvl="1"/>
            <a:r>
              <a:rPr lang="en-US" altLang="en-US"/>
              <a:t>print var[‘item’] prints just banana</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691131A0-07F9-4BC8-8611-5BBB247AB3F0}"/>
              </a:ext>
            </a:extLst>
          </p:cNvPr>
          <p:cNvSpPr>
            <a:spLocks noGrp="1"/>
          </p:cNvSpPr>
          <p:nvPr>
            <p:ph type="title"/>
          </p:nvPr>
        </p:nvSpPr>
        <p:spPr/>
        <p:txBody>
          <a:bodyPr/>
          <a:lstStyle/>
          <a:p>
            <a:r>
              <a:rPr lang="en-US" altLang="en-US"/>
              <a:t>Indentation and Blocks</a:t>
            </a:r>
          </a:p>
        </p:txBody>
      </p:sp>
      <p:sp>
        <p:nvSpPr>
          <p:cNvPr id="31747" name="Content Placeholder 2">
            <a:extLst>
              <a:ext uri="{FF2B5EF4-FFF2-40B4-BE49-F238E27FC236}">
                <a16:creationId xmlns:a16="http://schemas.microsoft.com/office/drawing/2014/main" id="{68B7201C-94A4-4252-979A-F3725CC178B5}"/>
              </a:ext>
            </a:extLst>
          </p:cNvPr>
          <p:cNvSpPr>
            <a:spLocks noGrp="1"/>
          </p:cNvSpPr>
          <p:nvPr>
            <p:ph idx="1"/>
          </p:nvPr>
        </p:nvSpPr>
        <p:spPr/>
        <p:txBody>
          <a:bodyPr>
            <a:normAutofit lnSpcReduction="10000"/>
          </a:bodyPr>
          <a:lstStyle/>
          <a:p>
            <a:r>
              <a:rPr lang="en-US" altLang="en-US"/>
              <a:t>Python uses whitespace and indents to denote blocks of code</a:t>
            </a:r>
          </a:p>
          <a:p>
            <a:r>
              <a:rPr lang="en-US" altLang="en-US"/>
              <a:t>Lines of code that begin a block end in a colon:</a:t>
            </a:r>
          </a:p>
          <a:p>
            <a:r>
              <a:rPr lang="en-US" altLang="en-US"/>
              <a:t>Lines within the code block are indented at the same level</a:t>
            </a:r>
          </a:p>
          <a:p>
            <a:r>
              <a:rPr lang="en-US" altLang="en-US"/>
              <a:t>To end a code block, remove the indentation</a:t>
            </a:r>
          </a:p>
          <a:p>
            <a:r>
              <a:rPr lang="en-US" altLang="en-US"/>
              <a:t>You'll want blocks of code that run only when certain conditions are met</a:t>
            </a:r>
          </a:p>
          <a:p>
            <a:endParaRPr lang="en-US"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2DB8C45E-2915-4F8E-9DE8-88D643998DBE}"/>
              </a:ext>
            </a:extLst>
          </p:cNvPr>
          <p:cNvSpPr>
            <a:spLocks noGrp="1"/>
          </p:cNvSpPr>
          <p:nvPr>
            <p:ph type="title"/>
          </p:nvPr>
        </p:nvSpPr>
        <p:spPr/>
        <p:txBody>
          <a:bodyPr/>
          <a:lstStyle/>
          <a:p>
            <a:r>
              <a:rPr lang="en-US" altLang="en-US"/>
              <a:t>Conditional Branching</a:t>
            </a:r>
          </a:p>
        </p:txBody>
      </p:sp>
      <p:sp>
        <p:nvSpPr>
          <p:cNvPr id="3" name="Content Placeholder 2">
            <a:extLst>
              <a:ext uri="{FF2B5EF4-FFF2-40B4-BE49-F238E27FC236}">
                <a16:creationId xmlns:a16="http://schemas.microsoft.com/office/drawing/2014/main" id="{F8384BDB-C4E6-4F2F-86C8-FC1AECC6D558}"/>
              </a:ext>
            </a:extLst>
          </p:cNvPr>
          <p:cNvSpPr>
            <a:spLocks noGrp="1"/>
          </p:cNvSpPr>
          <p:nvPr>
            <p:ph idx="1"/>
          </p:nvPr>
        </p:nvSpPr>
        <p:spPr>
          <a:xfrm>
            <a:off x="1981200" y="1600200"/>
            <a:ext cx="8229600" cy="5029200"/>
          </a:xfrm>
        </p:spPr>
        <p:txBody>
          <a:bodyPr>
            <a:normAutofit/>
          </a:bodyPr>
          <a:lstStyle/>
          <a:p>
            <a:pPr>
              <a:lnSpc>
                <a:spcPct val="90000"/>
              </a:lnSpc>
            </a:pPr>
            <a:r>
              <a:rPr lang="en-US" altLang="en-US"/>
              <a:t>if and else</a:t>
            </a:r>
          </a:p>
          <a:p>
            <a:pPr lvl="1">
              <a:lnSpc>
                <a:spcPct val="90000"/>
              </a:lnSpc>
              <a:buFont typeface="Arial" panose="020B0604020202020204" pitchFamily="34" charset="0"/>
              <a:buNone/>
            </a:pPr>
            <a:r>
              <a:rPr lang="en-US" altLang="en-US"/>
              <a:t>if variable == condition:</a:t>
            </a:r>
            <a:br>
              <a:rPr lang="en-US" altLang="en-US"/>
            </a:br>
            <a:r>
              <a:rPr lang="en-US" altLang="en-US"/>
              <a:t>		#do something based on v == c</a:t>
            </a:r>
          </a:p>
          <a:p>
            <a:pPr lvl="1">
              <a:lnSpc>
                <a:spcPct val="90000"/>
              </a:lnSpc>
              <a:buFont typeface="Arial" panose="020B0604020202020204" pitchFamily="34" charset="0"/>
              <a:buNone/>
            </a:pPr>
            <a:r>
              <a:rPr lang="en-US" altLang="en-US"/>
              <a:t>else:</a:t>
            </a:r>
          </a:p>
          <a:p>
            <a:pPr lvl="1">
              <a:lnSpc>
                <a:spcPct val="90000"/>
              </a:lnSpc>
              <a:buFont typeface="Arial" panose="020B0604020202020204" pitchFamily="34" charset="0"/>
              <a:buNone/>
            </a:pPr>
            <a:r>
              <a:rPr lang="en-US" altLang="en-US"/>
              <a:t>			#do something based on v != c</a:t>
            </a:r>
          </a:p>
          <a:p>
            <a:pPr>
              <a:lnSpc>
                <a:spcPct val="90000"/>
              </a:lnSpc>
            </a:pPr>
            <a:r>
              <a:rPr lang="en-US" altLang="en-US"/>
              <a:t>elif allows for additional branching</a:t>
            </a:r>
          </a:p>
          <a:p>
            <a:pPr lvl="1">
              <a:lnSpc>
                <a:spcPct val="90000"/>
              </a:lnSpc>
              <a:buFont typeface="Arial" panose="020B0604020202020204" pitchFamily="34" charset="0"/>
              <a:buNone/>
            </a:pPr>
            <a:r>
              <a:rPr lang="en-US" altLang="en-US"/>
              <a:t>if </a:t>
            </a:r>
            <a:r>
              <a:rPr lang="en-US" altLang="en-US" i="1"/>
              <a:t>condition</a:t>
            </a:r>
            <a:r>
              <a:rPr lang="en-US" altLang="en-US"/>
              <a:t>:</a:t>
            </a:r>
          </a:p>
          <a:p>
            <a:pPr lvl="1">
              <a:lnSpc>
                <a:spcPct val="90000"/>
              </a:lnSpc>
              <a:buFont typeface="Arial" panose="020B0604020202020204" pitchFamily="34" charset="0"/>
              <a:buNone/>
            </a:pPr>
            <a:r>
              <a:rPr lang="en-US" altLang="en-US"/>
              <a:t>elif </a:t>
            </a:r>
            <a:r>
              <a:rPr lang="en-US" altLang="en-US" i="1"/>
              <a:t>another condition</a:t>
            </a:r>
            <a:r>
              <a:rPr lang="en-US" altLang="en-US"/>
              <a:t>:</a:t>
            </a:r>
          </a:p>
          <a:p>
            <a:pPr lvl="1">
              <a:lnSpc>
                <a:spcPct val="90000"/>
              </a:lnSpc>
              <a:buFont typeface="Arial" panose="020B0604020202020204" pitchFamily="34" charset="0"/>
              <a:buNone/>
            </a:pPr>
            <a:r>
              <a:rPr lang="en-US" altLang="en-US"/>
              <a:t>…</a:t>
            </a:r>
          </a:p>
          <a:p>
            <a:pPr lvl="1">
              <a:lnSpc>
                <a:spcPct val="90000"/>
              </a:lnSpc>
              <a:buFont typeface="Arial" panose="020B0604020202020204" pitchFamily="34" charset="0"/>
              <a:buNone/>
            </a:pPr>
            <a:r>
              <a:rPr lang="en-US" altLang="en-US"/>
              <a:t>else: #none of the above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9DAAE-8F02-4E55-B0BA-A5496B8DD755}"/>
              </a:ext>
            </a:extLst>
          </p:cNvPr>
          <p:cNvSpPr>
            <a:spLocks noGrp="1"/>
          </p:cNvSpPr>
          <p:nvPr>
            <p:ph type="title"/>
          </p:nvPr>
        </p:nvSpPr>
        <p:spPr/>
        <p:txBody>
          <a:bodyPr/>
          <a:lstStyle/>
          <a:p>
            <a:endParaRPr lang="en-IN"/>
          </a:p>
        </p:txBody>
      </p:sp>
      <p:pic>
        <p:nvPicPr>
          <p:cNvPr id="2050" name="Picture 2" descr="Image result for singularity ai">
            <a:extLst>
              <a:ext uri="{FF2B5EF4-FFF2-40B4-BE49-F238E27FC236}">
                <a16:creationId xmlns:a16="http://schemas.microsoft.com/office/drawing/2014/main" id="{5E7C9443-247B-4406-B62C-6DD935E1275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5760" y="1728217"/>
            <a:ext cx="11559942" cy="5028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6231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98F84582-B4EB-44D8-841E-0089F056419B}"/>
              </a:ext>
            </a:extLst>
          </p:cNvPr>
          <p:cNvSpPr>
            <a:spLocks noGrp="1"/>
          </p:cNvSpPr>
          <p:nvPr>
            <p:ph type="title"/>
          </p:nvPr>
        </p:nvSpPr>
        <p:spPr/>
        <p:txBody>
          <a:bodyPr/>
          <a:lstStyle/>
          <a:p>
            <a:r>
              <a:rPr lang="en-US" altLang="en-US"/>
              <a:t>Looping with For</a:t>
            </a:r>
          </a:p>
        </p:txBody>
      </p:sp>
      <p:sp>
        <p:nvSpPr>
          <p:cNvPr id="3" name="Content Placeholder 2">
            <a:extLst>
              <a:ext uri="{FF2B5EF4-FFF2-40B4-BE49-F238E27FC236}">
                <a16:creationId xmlns:a16="http://schemas.microsoft.com/office/drawing/2014/main" id="{4721C724-6D98-4052-B23C-8543B727A318}"/>
              </a:ext>
            </a:extLst>
          </p:cNvPr>
          <p:cNvSpPr>
            <a:spLocks noGrp="1"/>
          </p:cNvSpPr>
          <p:nvPr>
            <p:ph idx="1"/>
          </p:nvPr>
        </p:nvSpPr>
        <p:spPr/>
        <p:txBody>
          <a:bodyPr>
            <a:normAutofit fontScale="92500" lnSpcReduction="10000"/>
          </a:bodyPr>
          <a:lstStyle/>
          <a:p>
            <a:pPr>
              <a:lnSpc>
                <a:spcPct val="80000"/>
              </a:lnSpc>
            </a:pPr>
            <a:r>
              <a:rPr lang="en-US" altLang="en-US" sz="3000"/>
              <a:t>For allows you to loop over a block of code a set number of times</a:t>
            </a:r>
          </a:p>
          <a:p>
            <a:pPr>
              <a:lnSpc>
                <a:spcPct val="80000"/>
              </a:lnSpc>
            </a:pPr>
            <a:r>
              <a:rPr lang="en-US" altLang="en-US" sz="3000"/>
              <a:t>For is great for manipulating lists:</a:t>
            </a:r>
          </a:p>
          <a:p>
            <a:pPr>
              <a:lnSpc>
                <a:spcPct val="80000"/>
              </a:lnSpc>
              <a:buFont typeface="Arial" panose="020B0604020202020204" pitchFamily="34" charset="0"/>
              <a:buNone/>
            </a:pPr>
            <a:r>
              <a:rPr lang="en-US" altLang="en-US" sz="3000"/>
              <a:t>	a = ['cat', 'window', 'defenestrate']</a:t>
            </a:r>
            <a:br>
              <a:rPr lang="en-US" altLang="en-US" sz="3000"/>
            </a:br>
            <a:r>
              <a:rPr lang="en-US" altLang="en-US" sz="3000"/>
              <a:t>for x in a:</a:t>
            </a:r>
            <a:br>
              <a:rPr lang="en-US" altLang="en-US" sz="3000"/>
            </a:br>
            <a:r>
              <a:rPr lang="en-US" altLang="en-US" sz="3000"/>
              <a:t>		print x, len(x)</a:t>
            </a:r>
          </a:p>
          <a:p>
            <a:pPr>
              <a:lnSpc>
                <a:spcPct val="80000"/>
              </a:lnSpc>
              <a:buFont typeface="Arial" panose="020B0604020202020204" pitchFamily="34" charset="0"/>
              <a:buNone/>
            </a:pPr>
            <a:r>
              <a:rPr lang="en-US" altLang="en-US" sz="3000"/>
              <a:t>	Results:</a:t>
            </a:r>
          </a:p>
          <a:p>
            <a:pPr lvl="1">
              <a:lnSpc>
                <a:spcPct val="80000"/>
              </a:lnSpc>
              <a:buFont typeface="Arial" panose="020B0604020202020204" pitchFamily="34" charset="0"/>
              <a:buNone/>
            </a:pPr>
            <a:r>
              <a:rPr lang="en-US" altLang="en-US" sz="2600"/>
              <a:t>cat 3</a:t>
            </a:r>
          </a:p>
          <a:p>
            <a:pPr lvl="1">
              <a:lnSpc>
                <a:spcPct val="80000"/>
              </a:lnSpc>
              <a:buFont typeface="Arial" panose="020B0604020202020204" pitchFamily="34" charset="0"/>
              <a:buNone/>
            </a:pPr>
            <a:r>
              <a:rPr lang="en-US" altLang="en-US" sz="2600"/>
              <a:t>window 6</a:t>
            </a:r>
          </a:p>
          <a:p>
            <a:pPr lvl="1">
              <a:lnSpc>
                <a:spcPct val="80000"/>
              </a:lnSpc>
              <a:buFont typeface="Arial" panose="020B0604020202020204" pitchFamily="34" charset="0"/>
              <a:buNone/>
            </a:pPr>
            <a:r>
              <a:rPr lang="en-US" altLang="en-US" sz="2600"/>
              <a:t>defenestrate 12</a:t>
            </a:r>
          </a:p>
          <a:p>
            <a:pPr>
              <a:lnSpc>
                <a:spcPct val="80000"/>
              </a:lnSpc>
            </a:pPr>
            <a:endParaRPr lang="en-US" altLang="en-US" sz="30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432ACA75-FB87-4587-9202-26551D1F83FC}"/>
              </a:ext>
            </a:extLst>
          </p:cNvPr>
          <p:cNvSpPr>
            <a:spLocks noGrp="1"/>
          </p:cNvSpPr>
          <p:nvPr>
            <p:ph type="title"/>
          </p:nvPr>
        </p:nvSpPr>
        <p:spPr/>
        <p:txBody>
          <a:bodyPr/>
          <a:lstStyle/>
          <a:p>
            <a:r>
              <a:rPr lang="en-US" altLang="en-US"/>
              <a:t>Looping with For</a:t>
            </a:r>
          </a:p>
        </p:txBody>
      </p:sp>
      <p:sp>
        <p:nvSpPr>
          <p:cNvPr id="34819" name="Content Placeholder 2">
            <a:extLst>
              <a:ext uri="{FF2B5EF4-FFF2-40B4-BE49-F238E27FC236}">
                <a16:creationId xmlns:a16="http://schemas.microsoft.com/office/drawing/2014/main" id="{F3150BC3-1FF5-470E-8588-80DD637CF09C}"/>
              </a:ext>
            </a:extLst>
          </p:cNvPr>
          <p:cNvSpPr>
            <a:spLocks noGrp="1"/>
          </p:cNvSpPr>
          <p:nvPr>
            <p:ph idx="1"/>
          </p:nvPr>
        </p:nvSpPr>
        <p:spPr/>
        <p:txBody>
          <a:bodyPr/>
          <a:lstStyle/>
          <a:p>
            <a:r>
              <a:rPr lang="en-US" altLang="en-US"/>
              <a:t>We could use a for loop to perform geoprocessing tasks on each layer in a list</a:t>
            </a:r>
          </a:p>
          <a:p>
            <a:r>
              <a:rPr lang="en-US" altLang="en-US"/>
              <a:t>We could get a list of features in a feature class and loop over each, checking attributes</a:t>
            </a:r>
          </a:p>
          <a:p>
            <a:r>
              <a:rPr lang="en-US" altLang="en-US"/>
              <a:t>Anything in a sequence or list can be used in a For loop</a:t>
            </a:r>
          </a:p>
          <a:p>
            <a:r>
              <a:rPr lang="en-US" altLang="en-US"/>
              <a:t>Just be sure not to modify the list while looping</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01B269D0-1829-4D85-9F74-3149FAAC1B9B}"/>
              </a:ext>
            </a:extLst>
          </p:cNvPr>
          <p:cNvSpPr>
            <a:spLocks noGrp="1"/>
          </p:cNvSpPr>
          <p:nvPr>
            <p:ph type="title"/>
          </p:nvPr>
        </p:nvSpPr>
        <p:spPr/>
        <p:txBody>
          <a:bodyPr/>
          <a:lstStyle/>
          <a:p>
            <a:r>
              <a:rPr lang="en-US" altLang="en-US"/>
              <a:t>Modules</a:t>
            </a:r>
          </a:p>
        </p:txBody>
      </p:sp>
      <p:sp>
        <p:nvSpPr>
          <p:cNvPr id="35843" name="Content Placeholder 2">
            <a:extLst>
              <a:ext uri="{FF2B5EF4-FFF2-40B4-BE49-F238E27FC236}">
                <a16:creationId xmlns:a16="http://schemas.microsoft.com/office/drawing/2014/main" id="{74E31422-D9E3-4078-8D19-0623E8380287}"/>
              </a:ext>
            </a:extLst>
          </p:cNvPr>
          <p:cNvSpPr>
            <a:spLocks noGrp="1"/>
          </p:cNvSpPr>
          <p:nvPr>
            <p:ph idx="1"/>
          </p:nvPr>
        </p:nvSpPr>
        <p:spPr/>
        <p:txBody>
          <a:bodyPr>
            <a:normAutofit lnSpcReduction="10000"/>
          </a:bodyPr>
          <a:lstStyle/>
          <a:p>
            <a:r>
              <a:rPr lang="en-US" altLang="en-US"/>
              <a:t>Modules are additional pieces of code that further extend Python’s functionality</a:t>
            </a:r>
          </a:p>
          <a:p>
            <a:r>
              <a:rPr lang="en-US" altLang="en-US"/>
              <a:t>A module typically has a specific function</a:t>
            </a:r>
          </a:p>
          <a:p>
            <a:pPr lvl="1"/>
            <a:r>
              <a:rPr lang="en-US" altLang="en-US"/>
              <a:t>additional math functions, databases, network…</a:t>
            </a:r>
          </a:p>
          <a:p>
            <a:r>
              <a:rPr lang="en-US" altLang="en-US"/>
              <a:t>Python comes with many useful modules</a:t>
            </a:r>
          </a:p>
          <a:p>
            <a:r>
              <a:rPr lang="en-US" altLang="en-US" i="1"/>
              <a:t>arcgisscripting</a:t>
            </a:r>
            <a:r>
              <a:rPr lang="en-US" altLang="en-US"/>
              <a:t> is the module we will use to load ArcGIS toolbox functions into Python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36740A5E-4153-473E-B841-2FCFDF9EFD84}"/>
              </a:ext>
            </a:extLst>
          </p:cNvPr>
          <p:cNvSpPr>
            <a:spLocks noGrp="1"/>
          </p:cNvSpPr>
          <p:nvPr>
            <p:ph type="title"/>
          </p:nvPr>
        </p:nvSpPr>
        <p:spPr/>
        <p:txBody>
          <a:bodyPr/>
          <a:lstStyle/>
          <a:p>
            <a:r>
              <a:rPr lang="en-US" altLang="en-US"/>
              <a:t>Modules</a:t>
            </a:r>
          </a:p>
        </p:txBody>
      </p:sp>
      <p:sp>
        <p:nvSpPr>
          <p:cNvPr id="3" name="Content Placeholder 2">
            <a:extLst>
              <a:ext uri="{FF2B5EF4-FFF2-40B4-BE49-F238E27FC236}">
                <a16:creationId xmlns:a16="http://schemas.microsoft.com/office/drawing/2014/main" id="{EF794FBD-9501-453A-AED5-C7B2A6C29BD9}"/>
              </a:ext>
            </a:extLst>
          </p:cNvPr>
          <p:cNvSpPr>
            <a:spLocks noGrp="1"/>
          </p:cNvSpPr>
          <p:nvPr>
            <p:ph idx="1"/>
          </p:nvPr>
        </p:nvSpPr>
        <p:spPr/>
        <p:txBody>
          <a:bodyPr>
            <a:normAutofit/>
          </a:bodyPr>
          <a:lstStyle/>
          <a:p>
            <a:pPr>
              <a:lnSpc>
                <a:spcPct val="90000"/>
              </a:lnSpc>
            </a:pPr>
            <a:r>
              <a:rPr lang="en-US" altLang="en-US"/>
              <a:t>Modules are accessed using import</a:t>
            </a:r>
          </a:p>
          <a:p>
            <a:pPr lvl="1">
              <a:lnSpc>
                <a:spcPct val="90000"/>
              </a:lnSpc>
            </a:pPr>
            <a:r>
              <a:rPr lang="en-US" altLang="en-US"/>
              <a:t>import sys, os # imports two modules</a:t>
            </a:r>
          </a:p>
          <a:p>
            <a:pPr>
              <a:lnSpc>
                <a:spcPct val="90000"/>
              </a:lnSpc>
            </a:pPr>
            <a:r>
              <a:rPr lang="en-US" altLang="en-US"/>
              <a:t>Modules can have subsets of functions</a:t>
            </a:r>
          </a:p>
          <a:p>
            <a:pPr lvl="1">
              <a:lnSpc>
                <a:spcPct val="90000"/>
              </a:lnSpc>
            </a:pPr>
            <a:r>
              <a:rPr lang="en-US" altLang="en-US"/>
              <a:t>os.path is a subset within os</a:t>
            </a:r>
          </a:p>
          <a:p>
            <a:pPr>
              <a:lnSpc>
                <a:spcPct val="90000"/>
              </a:lnSpc>
            </a:pPr>
            <a:r>
              <a:rPr lang="en-US" altLang="en-US"/>
              <a:t>Modules are then addressed by modulename.function()</a:t>
            </a:r>
          </a:p>
          <a:p>
            <a:pPr lvl="1">
              <a:lnSpc>
                <a:spcPct val="90000"/>
              </a:lnSpc>
            </a:pPr>
            <a:r>
              <a:rPr lang="en-US" altLang="en-US"/>
              <a:t>sys.argv # list of arguments</a:t>
            </a:r>
          </a:p>
          <a:p>
            <a:pPr lvl="1">
              <a:lnSpc>
                <a:spcPct val="90000"/>
              </a:lnSpc>
            </a:pPr>
            <a:r>
              <a:rPr lang="en-US" altLang="en-US"/>
              <a:t>filename = os.path.splitext("points.txt")</a:t>
            </a:r>
          </a:p>
          <a:p>
            <a:pPr lvl="1">
              <a:lnSpc>
                <a:spcPct val="90000"/>
              </a:lnSpc>
            </a:pPr>
            <a:r>
              <a:rPr lang="en-US" altLang="en-US"/>
              <a:t>filename[1] # equals ".txt"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40067479-BA37-4A18-A5A6-730930FEA39D}"/>
              </a:ext>
            </a:extLst>
          </p:cNvPr>
          <p:cNvSpPr>
            <a:spLocks noGrp="1"/>
          </p:cNvSpPr>
          <p:nvPr>
            <p:ph type="title"/>
          </p:nvPr>
        </p:nvSpPr>
        <p:spPr/>
        <p:txBody>
          <a:bodyPr/>
          <a:lstStyle/>
          <a:p>
            <a:r>
              <a:rPr lang="en-US" altLang="en-US"/>
              <a:t>Files</a:t>
            </a:r>
          </a:p>
        </p:txBody>
      </p:sp>
      <p:sp>
        <p:nvSpPr>
          <p:cNvPr id="37891" name="Content Placeholder 2">
            <a:extLst>
              <a:ext uri="{FF2B5EF4-FFF2-40B4-BE49-F238E27FC236}">
                <a16:creationId xmlns:a16="http://schemas.microsoft.com/office/drawing/2014/main" id="{0D2FB0A8-6206-484E-AF37-2AC64689E1B9}"/>
              </a:ext>
            </a:extLst>
          </p:cNvPr>
          <p:cNvSpPr>
            <a:spLocks noGrp="1"/>
          </p:cNvSpPr>
          <p:nvPr>
            <p:ph idx="1"/>
          </p:nvPr>
        </p:nvSpPr>
        <p:spPr/>
        <p:txBody>
          <a:bodyPr>
            <a:normAutofit fontScale="92500" lnSpcReduction="10000"/>
          </a:bodyPr>
          <a:lstStyle/>
          <a:p>
            <a:r>
              <a:rPr lang="en-US" altLang="en-US"/>
              <a:t>Files are manipulated by creating a file object</a:t>
            </a:r>
          </a:p>
          <a:p>
            <a:pPr lvl="1"/>
            <a:r>
              <a:rPr lang="en-US" altLang="en-US"/>
              <a:t>f = open("points.txt", "r")</a:t>
            </a:r>
          </a:p>
          <a:p>
            <a:r>
              <a:rPr lang="en-US" altLang="en-US"/>
              <a:t>The file object then has new methods</a:t>
            </a:r>
          </a:p>
          <a:p>
            <a:pPr lvl="1"/>
            <a:r>
              <a:rPr lang="en-US" altLang="en-US"/>
              <a:t>print f.readline() </a:t>
            </a:r>
            <a:r>
              <a:rPr lang="en-US" altLang="en-US" i="1"/>
              <a:t># prints line from file</a:t>
            </a:r>
          </a:p>
          <a:p>
            <a:r>
              <a:rPr lang="en-US" altLang="en-US"/>
              <a:t>Files can be accessed to read or write</a:t>
            </a:r>
          </a:p>
          <a:p>
            <a:pPr lvl="1"/>
            <a:r>
              <a:rPr lang="en-US" altLang="en-US"/>
              <a:t>f = open("output.txt", "w")</a:t>
            </a:r>
          </a:p>
          <a:p>
            <a:pPr lvl="1"/>
            <a:r>
              <a:rPr lang="en-US" altLang="en-US"/>
              <a:t>f.write("Important Output!")</a:t>
            </a:r>
          </a:p>
          <a:p>
            <a:r>
              <a:rPr lang="en-US" altLang="en-US"/>
              <a:t>Files are iterable objects, like lists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6168BEA2-B460-4C22-8831-B2072C00A6C1}"/>
              </a:ext>
            </a:extLst>
          </p:cNvPr>
          <p:cNvSpPr>
            <a:spLocks noGrp="1"/>
          </p:cNvSpPr>
          <p:nvPr>
            <p:ph type="title"/>
          </p:nvPr>
        </p:nvSpPr>
        <p:spPr/>
        <p:txBody>
          <a:bodyPr/>
          <a:lstStyle/>
          <a:p>
            <a:r>
              <a:rPr lang="en-US" altLang="en-US"/>
              <a:t>Error Capture</a:t>
            </a:r>
          </a:p>
        </p:txBody>
      </p:sp>
      <p:sp>
        <p:nvSpPr>
          <p:cNvPr id="3" name="Content Placeholder 2">
            <a:extLst>
              <a:ext uri="{FF2B5EF4-FFF2-40B4-BE49-F238E27FC236}">
                <a16:creationId xmlns:a16="http://schemas.microsoft.com/office/drawing/2014/main" id="{C4FC33AD-9EC0-41DA-A739-A45875D6384B}"/>
              </a:ext>
            </a:extLst>
          </p:cNvPr>
          <p:cNvSpPr>
            <a:spLocks noGrp="1"/>
          </p:cNvSpPr>
          <p:nvPr>
            <p:ph idx="1"/>
          </p:nvPr>
        </p:nvSpPr>
        <p:spPr/>
        <p:txBody>
          <a:bodyPr>
            <a:normAutofit/>
          </a:bodyPr>
          <a:lstStyle/>
          <a:p>
            <a:pPr>
              <a:lnSpc>
                <a:spcPct val="90000"/>
              </a:lnSpc>
            </a:pPr>
            <a:r>
              <a:rPr lang="en-US" altLang="en-US"/>
              <a:t>Check for type assignment errors, items not in a list, etc.</a:t>
            </a:r>
          </a:p>
          <a:p>
            <a:pPr>
              <a:lnSpc>
                <a:spcPct val="90000"/>
              </a:lnSpc>
            </a:pPr>
            <a:r>
              <a:rPr lang="en-US" altLang="en-US"/>
              <a:t>Try &amp; Except</a:t>
            </a:r>
          </a:p>
          <a:p>
            <a:pPr lvl="1">
              <a:lnSpc>
                <a:spcPct val="90000"/>
              </a:lnSpc>
              <a:buFont typeface="Arial" panose="020B0604020202020204" pitchFamily="34" charset="0"/>
              <a:buNone/>
            </a:pPr>
            <a:r>
              <a:rPr lang="en-US" altLang="en-US"/>
              <a:t>try:</a:t>
            </a:r>
          </a:p>
          <a:p>
            <a:pPr lvl="1">
              <a:lnSpc>
                <a:spcPct val="90000"/>
              </a:lnSpc>
              <a:buFont typeface="Arial" panose="020B0604020202020204" pitchFamily="34" charset="0"/>
              <a:buNone/>
            </a:pPr>
            <a:r>
              <a:rPr lang="en-US" altLang="en-US"/>
              <a:t>		</a:t>
            </a:r>
            <a:r>
              <a:rPr lang="en-US" altLang="en-US" i="1"/>
              <a:t>a block of code that might have an error</a:t>
            </a:r>
          </a:p>
          <a:p>
            <a:pPr lvl="1">
              <a:lnSpc>
                <a:spcPct val="90000"/>
              </a:lnSpc>
              <a:buFont typeface="Arial" panose="020B0604020202020204" pitchFamily="34" charset="0"/>
              <a:buNone/>
            </a:pPr>
            <a:r>
              <a:rPr lang="en-US" altLang="en-US"/>
              <a:t>except:</a:t>
            </a:r>
            <a:br>
              <a:rPr lang="en-US" altLang="en-US"/>
            </a:br>
            <a:r>
              <a:rPr lang="en-US" altLang="en-US"/>
              <a:t>	</a:t>
            </a:r>
            <a:r>
              <a:rPr lang="en-US" altLang="en-US" i="1"/>
              <a:t>code to execute if an error occurs in "try"</a:t>
            </a:r>
          </a:p>
          <a:p>
            <a:pPr>
              <a:lnSpc>
                <a:spcPct val="90000"/>
              </a:lnSpc>
            </a:pPr>
            <a:r>
              <a:rPr lang="en-US" altLang="en-US"/>
              <a:t>Allows for graceful failure</a:t>
            </a:r>
            <a:br>
              <a:rPr lang="en-US" altLang="en-US"/>
            </a:br>
            <a:r>
              <a:rPr lang="en-US" altLang="en-US"/>
              <a:t> – important in ArcGIS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70AB9-7825-41C3-86CE-2277E6E86E60}"/>
              </a:ext>
            </a:extLst>
          </p:cNvPr>
          <p:cNvSpPr>
            <a:spLocks noGrp="1"/>
          </p:cNvSpPr>
          <p:nvPr>
            <p:ph type="title"/>
          </p:nvPr>
        </p:nvSpPr>
        <p:spPr/>
        <p:txBody>
          <a:bodyPr/>
          <a:lstStyle/>
          <a:p>
            <a:r>
              <a:rPr lang="en-AS" dirty="0"/>
              <a:t>M</a:t>
            </a:r>
            <a:r>
              <a:rPr lang="en-IN" dirty="0"/>
              <a:t>o</a:t>
            </a:r>
            <a:r>
              <a:rPr lang="en-AS" dirty="0"/>
              <a:t>d</a:t>
            </a:r>
            <a:r>
              <a:rPr lang="en-IN" dirty="0"/>
              <a:t>u</a:t>
            </a:r>
            <a:r>
              <a:rPr lang="en-AS" dirty="0"/>
              <a:t>l</a:t>
            </a:r>
            <a:r>
              <a:rPr lang="en-IN" dirty="0"/>
              <a:t>e</a:t>
            </a:r>
            <a:r>
              <a:rPr lang="en-AS" dirty="0"/>
              <a:t>s </a:t>
            </a:r>
            <a:r>
              <a:rPr lang="en-IN" dirty="0" err="1"/>
              <a:t>i</a:t>
            </a:r>
            <a:r>
              <a:rPr lang="en-AS" dirty="0"/>
              <a:t>n </a:t>
            </a:r>
            <a:r>
              <a:rPr lang="en-IN" dirty="0"/>
              <a:t>P</a:t>
            </a:r>
            <a:r>
              <a:rPr lang="en-AS" dirty="0"/>
              <a:t>y</a:t>
            </a:r>
            <a:r>
              <a:rPr lang="en-IN" dirty="0"/>
              <a:t>t</a:t>
            </a:r>
            <a:r>
              <a:rPr lang="en-AS" dirty="0"/>
              <a:t>h</a:t>
            </a:r>
            <a:r>
              <a:rPr lang="en-IN" dirty="0"/>
              <a:t>o</a:t>
            </a:r>
            <a:r>
              <a:rPr lang="en-AS" dirty="0"/>
              <a:t>n</a:t>
            </a:r>
            <a:endParaRPr lang="en-IN" dirty="0"/>
          </a:p>
        </p:txBody>
      </p:sp>
      <p:sp>
        <p:nvSpPr>
          <p:cNvPr id="3" name="Content Placeholder 2">
            <a:extLst>
              <a:ext uri="{FF2B5EF4-FFF2-40B4-BE49-F238E27FC236}">
                <a16:creationId xmlns:a16="http://schemas.microsoft.com/office/drawing/2014/main" id="{FA3DD96C-4F94-4FF5-8E5C-53C76FB115FE}"/>
              </a:ext>
            </a:extLst>
          </p:cNvPr>
          <p:cNvSpPr>
            <a:spLocks noGrp="1"/>
          </p:cNvSpPr>
          <p:nvPr>
            <p:ph sz="half" idx="2"/>
          </p:nvPr>
        </p:nvSpPr>
        <p:spPr>
          <a:xfrm>
            <a:off x="789096" y="2353743"/>
            <a:ext cx="4937760" cy="2968512"/>
          </a:xfrm>
        </p:spPr>
        <p:txBody>
          <a:bodyPr>
            <a:normAutofit fontScale="92500" lnSpcReduction="10000"/>
          </a:bodyPr>
          <a:lstStyle/>
          <a:p>
            <a:r>
              <a:rPr lang="en-IN" dirty="0"/>
              <a:t>A</a:t>
            </a:r>
            <a:r>
              <a:rPr lang="en-AS" dirty="0"/>
              <a:t> Module A</a:t>
            </a:r>
            <a:r>
              <a:rPr lang="en-IN" dirty="0"/>
              <a:t>l</a:t>
            </a:r>
            <a:r>
              <a:rPr lang="en-AS" dirty="0"/>
              <a:t>l</a:t>
            </a:r>
            <a:r>
              <a:rPr lang="en-IN" dirty="0"/>
              <a:t>o</a:t>
            </a:r>
            <a:r>
              <a:rPr lang="en-AS" dirty="0"/>
              <a:t>w</a:t>
            </a:r>
            <a:r>
              <a:rPr lang="en-IN" dirty="0"/>
              <a:t>s</a:t>
            </a:r>
            <a:r>
              <a:rPr lang="en-AS" dirty="0"/>
              <a:t> </a:t>
            </a:r>
            <a:r>
              <a:rPr lang="en-IN" dirty="0"/>
              <a:t>y</a:t>
            </a:r>
            <a:r>
              <a:rPr lang="en-AS" dirty="0"/>
              <a:t>o</a:t>
            </a:r>
            <a:r>
              <a:rPr lang="en-IN" dirty="0"/>
              <a:t>u</a:t>
            </a:r>
            <a:r>
              <a:rPr lang="en-AS" dirty="0"/>
              <a:t> </a:t>
            </a:r>
            <a:r>
              <a:rPr lang="en-IN" dirty="0"/>
              <a:t>t</a:t>
            </a:r>
            <a:r>
              <a:rPr lang="en-AS" dirty="0"/>
              <a:t>o </a:t>
            </a:r>
            <a:r>
              <a:rPr lang="en-IN" dirty="0"/>
              <a:t>l</a:t>
            </a:r>
            <a:r>
              <a:rPr lang="en-AS" dirty="0"/>
              <a:t>o</a:t>
            </a:r>
            <a:r>
              <a:rPr lang="en-IN" dirty="0"/>
              <a:t>g</a:t>
            </a:r>
            <a:r>
              <a:rPr lang="en-AS" dirty="0" err="1"/>
              <a:t>i</a:t>
            </a:r>
            <a:r>
              <a:rPr lang="en-IN" dirty="0"/>
              <a:t>c</a:t>
            </a:r>
            <a:r>
              <a:rPr lang="en-AS" dirty="0"/>
              <a:t>a</a:t>
            </a:r>
            <a:r>
              <a:rPr lang="en-IN" dirty="0"/>
              <a:t>l</a:t>
            </a:r>
            <a:r>
              <a:rPr lang="en-AS" dirty="0" err="1"/>
              <a:t>ly</a:t>
            </a:r>
            <a:r>
              <a:rPr lang="en-AS" dirty="0"/>
              <a:t> </a:t>
            </a:r>
            <a:r>
              <a:rPr lang="en-IN" dirty="0"/>
              <a:t>o</a:t>
            </a:r>
            <a:r>
              <a:rPr lang="en-AS" dirty="0"/>
              <a:t>r</a:t>
            </a:r>
            <a:r>
              <a:rPr lang="en-IN" dirty="0"/>
              <a:t>g</a:t>
            </a:r>
            <a:r>
              <a:rPr lang="en-AS" dirty="0"/>
              <a:t>a</a:t>
            </a:r>
            <a:r>
              <a:rPr lang="en-IN" dirty="0"/>
              <a:t>n</a:t>
            </a:r>
            <a:r>
              <a:rPr lang="en-AS" dirty="0"/>
              <a:t>u</a:t>
            </a:r>
            <a:r>
              <a:rPr lang="en-IN" dirty="0"/>
              <a:t>z</a:t>
            </a:r>
            <a:r>
              <a:rPr lang="en-AS" dirty="0"/>
              <a:t>e </a:t>
            </a:r>
            <a:r>
              <a:rPr lang="en-IN" dirty="0"/>
              <a:t>y</a:t>
            </a:r>
            <a:r>
              <a:rPr lang="en-AS" dirty="0"/>
              <a:t>o</a:t>
            </a:r>
            <a:r>
              <a:rPr lang="en-IN" dirty="0"/>
              <a:t>u</a:t>
            </a:r>
            <a:r>
              <a:rPr lang="en-AS" dirty="0"/>
              <a:t>r </a:t>
            </a:r>
            <a:r>
              <a:rPr lang="en-IN" dirty="0"/>
              <a:t>p</a:t>
            </a:r>
            <a:r>
              <a:rPr lang="en-AS" dirty="0"/>
              <a:t>y</a:t>
            </a:r>
            <a:r>
              <a:rPr lang="en-IN" dirty="0"/>
              <a:t>t</a:t>
            </a:r>
            <a:r>
              <a:rPr lang="en-AS" dirty="0"/>
              <a:t>h</a:t>
            </a:r>
            <a:r>
              <a:rPr lang="en-IN" dirty="0"/>
              <a:t>o</a:t>
            </a:r>
            <a:r>
              <a:rPr lang="en-AS" dirty="0"/>
              <a:t>n </a:t>
            </a:r>
            <a:r>
              <a:rPr lang="en-IN" dirty="0"/>
              <a:t>c</a:t>
            </a:r>
            <a:r>
              <a:rPr lang="en-AS" dirty="0"/>
              <a:t>o</a:t>
            </a:r>
            <a:r>
              <a:rPr lang="en-IN" dirty="0"/>
              <a:t>d</a:t>
            </a:r>
            <a:r>
              <a:rPr lang="en-AS" dirty="0"/>
              <a:t>e. </a:t>
            </a:r>
            <a:r>
              <a:rPr lang="en-IN" dirty="0"/>
              <a:t>G</a:t>
            </a:r>
            <a:r>
              <a:rPr lang="en-AS" dirty="0"/>
              <a:t>r</a:t>
            </a:r>
            <a:r>
              <a:rPr lang="en-IN" dirty="0"/>
              <a:t>o</a:t>
            </a:r>
            <a:r>
              <a:rPr lang="en-AS" dirty="0"/>
              <a:t>u</a:t>
            </a:r>
            <a:r>
              <a:rPr lang="en-IN" dirty="0"/>
              <a:t>o</a:t>
            </a:r>
            <a:r>
              <a:rPr lang="en-AS" dirty="0"/>
              <a:t>p</a:t>
            </a:r>
            <a:r>
              <a:rPr lang="en-IN" dirty="0" err="1"/>
              <a:t>i</a:t>
            </a:r>
            <a:r>
              <a:rPr lang="en-AS" dirty="0"/>
              <a:t>n</a:t>
            </a:r>
            <a:r>
              <a:rPr lang="en-IN" dirty="0"/>
              <a:t>g</a:t>
            </a:r>
            <a:r>
              <a:rPr lang="en-AS" dirty="0"/>
              <a:t> </a:t>
            </a:r>
            <a:r>
              <a:rPr lang="en-IN" dirty="0"/>
              <a:t>r</a:t>
            </a:r>
            <a:r>
              <a:rPr lang="en-AS" dirty="0"/>
              <a:t>e</a:t>
            </a:r>
            <a:r>
              <a:rPr lang="en-IN" dirty="0"/>
              <a:t>l</a:t>
            </a:r>
            <a:r>
              <a:rPr lang="en-AS" dirty="0"/>
              <a:t>a</a:t>
            </a:r>
            <a:r>
              <a:rPr lang="en-IN" dirty="0"/>
              <a:t>t</a:t>
            </a:r>
            <a:r>
              <a:rPr lang="en-AS" dirty="0"/>
              <a:t>e</a:t>
            </a:r>
            <a:r>
              <a:rPr lang="en-IN" dirty="0"/>
              <a:t>d</a:t>
            </a:r>
            <a:r>
              <a:rPr lang="en-AS" dirty="0"/>
              <a:t> </a:t>
            </a:r>
            <a:r>
              <a:rPr lang="en-IN" dirty="0"/>
              <a:t>c</a:t>
            </a:r>
            <a:r>
              <a:rPr lang="en-AS" dirty="0"/>
              <a:t>ode into a module makes the code easier to understand and use. A module is a python </a:t>
            </a:r>
            <a:r>
              <a:rPr lang="en-AS" dirty="0" err="1"/>
              <a:t>objec</a:t>
            </a:r>
            <a:r>
              <a:rPr lang="en-IN" dirty="0"/>
              <a:t>t</a:t>
            </a:r>
            <a:r>
              <a:rPr lang="en-AS" dirty="0"/>
              <a:t> with arbitrarily named attributes that you can bind and reference.</a:t>
            </a:r>
          </a:p>
          <a:p>
            <a:endParaRPr lang="en-IN" dirty="0"/>
          </a:p>
        </p:txBody>
      </p:sp>
      <p:sp>
        <p:nvSpPr>
          <p:cNvPr id="5" name="Text Placeholder 4">
            <a:extLst>
              <a:ext uri="{FF2B5EF4-FFF2-40B4-BE49-F238E27FC236}">
                <a16:creationId xmlns:a16="http://schemas.microsoft.com/office/drawing/2014/main" id="{D49BE162-C475-491F-9AF6-1FB118DA28AB}"/>
              </a:ext>
            </a:extLst>
          </p:cNvPr>
          <p:cNvSpPr>
            <a:spLocks noGrp="1"/>
          </p:cNvSpPr>
          <p:nvPr>
            <p:ph type="body" sz="quarter" idx="3"/>
          </p:nvPr>
        </p:nvSpPr>
        <p:spPr/>
        <p:txBody>
          <a:bodyPr/>
          <a:lstStyle/>
          <a:p>
            <a:endParaRPr lang="en-IN"/>
          </a:p>
        </p:txBody>
      </p:sp>
      <p:sp>
        <p:nvSpPr>
          <p:cNvPr id="6" name="Content Placeholder 5">
            <a:extLst>
              <a:ext uri="{FF2B5EF4-FFF2-40B4-BE49-F238E27FC236}">
                <a16:creationId xmlns:a16="http://schemas.microsoft.com/office/drawing/2014/main" id="{3894E46A-C3F1-49CC-8FE5-351FC7928196}"/>
              </a:ext>
            </a:extLst>
          </p:cNvPr>
          <p:cNvSpPr>
            <a:spLocks noGrp="1"/>
          </p:cNvSpPr>
          <p:nvPr>
            <p:ph sz="quarter" idx="4"/>
          </p:nvPr>
        </p:nvSpPr>
        <p:spPr/>
        <p:txBody>
          <a:bodyPr/>
          <a:lstStyle/>
          <a:p>
            <a:r>
              <a:rPr lang="en-AS" dirty="0"/>
              <a:t>A </a:t>
            </a:r>
            <a:endParaRPr lang="en-IN" dirty="0"/>
          </a:p>
        </p:txBody>
      </p:sp>
      <p:pic>
        <p:nvPicPr>
          <p:cNvPr id="2050" name="Picture 2" descr="Image result for module in python">
            <a:extLst>
              <a:ext uri="{FF2B5EF4-FFF2-40B4-BE49-F238E27FC236}">
                <a16:creationId xmlns:a16="http://schemas.microsoft.com/office/drawing/2014/main" id="{4A182EFF-7A20-43C4-BB48-E4AAE5B9DF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614" y="2057399"/>
            <a:ext cx="5063290" cy="3819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1915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C6ABFBB-F6B7-4DE8-A328-FD3BC15C3519}"/>
              </a:ext>
            </a:extLst>
          </p:cNvPr>
          <p:cNvSpPr>
            <a:spLocks noGrp="1" noChangeArrowheads="1"/>
          </p:cNvSpPr>
          <p:nvPr>
            <p:ph type="ctrTitle"/>
          </p:nvPr>
        </p:nvSpPr>
        <p:spPr/>
        <p:txBody>
          <a:bodyPr/>
          <a:lstStyle/>
          <a:p>
            <a:r>
              <a:rPr lang="en-US" altLang="en-US" dirty="0"/>
              <a:t>Python OOPS</a:t>
            </a:r>
          </a:p>
        </p:txBody>
      </p:sp>
      <p:sp>
        <p:nvSpPr>
          <p:cNvPr id="3075" name="Rectangle 3">
            <a:extLst>
              <a:ext uri="{FF2B5EF4-FFF2-40B4-BE49-F238E27FC236}">
                <a16:creationId xmlns:a16="http://schemas.microsoft.com/office/drawing/2014/main" id="{3191A0A9-CD49-4528-AD9A-7EBD816FB7AB}"/>
              </a:ext>
            </a:extLst>
          </p:cNvPr>
          <p:cNvSpPr>
            <a:spLocks noGrp="1" noChangeArrowheads="1"/>
          </p:cNvSpPr>
          <p:nvPr>
            <p:ph type="subTitle" idx="1"/>
          </p:nvPr>
        </p:nvSpPr>
        <p:spPr/>
        <p:txBody>
          <a:bodyPr>
            <a:normAutofit/>
          </a:bodyPr>
          <a:lstStyle/>
          <a:p>
            <a:r>
              <a:rPr lang="en-US" altLang="en-US" dirty="0"/>
              <a:t>Classes and Objects;  Inheritance</a:t>
            </a:r>
          </a:p>
          <a:p>
            <a:endParaRPr lang="en-US" altLang="en-US" sz="1000" dirty="0"/>
          </a:p>
          <a:p>
            <a:r>
              <a:rPr lang="en-US" altLang="en-US" sz="1000" dirty="0"/>
              <a:t>Except where otherwise noted, this work is licensed under:</a:t>
            </a:r>
            <a:br>
              <a:rPr lang="en-US" altLang="en-US" sz="1000" dirty="0"/>
            </a:br>
            <a:r>
              <a:rPr lang="en-US" altLang="en-US" sz="1000" u="sng" dirty="0"/>
              <a:t>http://creativecommons.org/licenses/by-nc-sa/3.0</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B2861DA1-D011-46EA-A39E-E7E49D8B2A9A}"/>
              </a:ext>
            </a:extLst>
          </p:cNvPr>
          <p:cNvSpPr>
            <a:spLocks noGrp="1" noChangeArrowheads="1"/>
          </p:cNvSpPr>
          <p:nvPr>
            <p:ph type="title" idx="4294967295"/>
          </p:nvPr>
        </p:nvSpPr>
        <p:spPr/>
        <p:txBody>
          <a:bodyPr/>
          <a:lstStyle/>
          <a:p>
            <a:r>
              <a:rPr lang="en-US" altLang="en-US"/>
              <a:t>OOP, Defining a Class</a:t>
            </a:r>
          </a:p>
        </p:txBody>
      </p:sp>
      <p:sp>
        <p:nvSpPr>
          <p:cNvPr id="105475" name="Rectangle 3">
            <a:extLst>
              <a:ext uri="{FF2B5EF4-FFF2-40B4-BE49-F238E27FC236}">
                <a16:creationId xmlns:a16="http://schemas.microsoft.com/office/drawing/2014/main" id="{1182A9F1-DEF4-4F42-8418-E3743CCE8ADF}"/>
              </a:ext>
            </a:extLst>
          </p:cNvPr>
          <p:cNvSpPr>
            <a:spLocks noGrp="1" noChangeArrowheads="1"/>
          </p:cNvSpPr>
          <p:nvPr>
            <p:ph type="body" idx="4294967295"/>
          </p:nvPr>
        </p:nvSpPr>
        <p:spPr/>
        <p:txBody>
          <a:bodyPr/>
          <a:lstStyle/>
          <a:p>
            <a:pPr>
              <a:lnSpc>
                <a:spcPct val="110000"/>
              </a:lnSpc>
            </a:pPr>
            <a:r>
              <a:rPr lang="en-US" altLang="en-US"/>
              <a:t>Python was built as a procedural language</a:t>
            </a:r>
          </a:p>
          <a:p>
            <a:pPr lvl="1">
              <a:lnSpc>
                <a:spcPct val="110000"/>
              </a:lnSpc>
            </a:pPr>
            <a:r>
              <a:rPr lang="en-US" altLang="en-US"/>
              <a:t>OOP exists and works fine, but feels a bit more "tacked on"</a:t>
            </a:r>
          </a:p>
          <a:p>
            <a:pPr lvl="1">
              <a:lnSpc>
                <a:spcPct val="110000"/>
              </a:lnSpc>
            </a:pPr>
            <a:r>
              <a:rPr lang="en-US" altLang="en-US"/>
              <a:t>Java probably does classes better than Python (gasp)</a:t>
            </a:r>
          </a:p>
          <a:p>
            <a:pPr lvl="1">
              <a:lnSpc>
                <a:spcPct val="110000"/>
              </a:lnSpc>
            </a:pPr>
            <a:endParaRPr lang="en-US" altLang="en-US"/>
          </a:p>
          <a:p>
            <a:pPr>
              <a:lnSpc>
                <a:spcPct val="110000"/>
              </a:lnSpc>
            </a:pPr>
            <a:r>
              <a:rPr lang="en-US" altLang="en-US" sz="2300"/>
              <a:t>Declaring a class:</a:t>
            </a:r>
          </a:p>
          <a:p>
            <a:pPr lvl="1">
              <a:lnSpc>
                <a:spcPct val="110000"/>
              </a:lnSpc>
              <a:buFontTx/>
              <a:buNone/>
            </a:pPr>
            <a:endParaRPr lang="en-US" altLang="en-US" sz="800"/>
          </a:p>
          <a:p>
            <a:pPr>
              <a:lnSpc>
                <a:spcPct val="80000"/>
              </a:lnSpc>
              <a:buFontTx/>
              <a:buNone/>
            </a:pPr>
            <a:r>
              <a:rPr lang="en-US" altLang="en-US">
                <a:latin typeface="Courier New" panose="02070309020205020404" pitchFamily="49" charset="0"/>
              </a:rPr>
              <a:t>	class </a:t>
            </a:r>
            <a:r>
              <a:rPr lang="en-US" altLang="en-US" b="1"/>
              <a:t>name</a:t>
            </a:r>
            <a:r>
              <a:rPr lang="en-US" altLang="en-US">
                <a:latin typeface="Courier New" panose="02070309020205020404" pitchFamily="49" charset="0"/>
              </a:rPr>
              <a:t>:</a:t>
            </a:r>
          </a:p>
          <a:p>
            <a:pPr>
              <a:lnSpc>
                <a:spcPct val="80000"/>
              </a:lnSpc>
              <a:buFontTx/>
              <a:buNone/>
            </a:pPr>
            <a:r>
              <a:rPr lang="en-US" altLang="en-US">
                <a:latin typeface="Courier New" panose="02070309020205020404" pitchFamily="49" charset="0"/>
              </a:rPr>
              <a:t>	    </a:t>
            </a:r>
            <a:r>
              <a:rPr lang="en-US" altLang="en-US" b="1"/>
              <a:t>statements</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23897CCC-21AE-4E5C-9B72-D2C0B5D25934}"/>
              </a:ext>
            </a:extLst>
          </p:cNvPr>
          <p:cNvSpPr>
            <a:spLocks noGrp="1" noChangeArrowheads="1"/>
          </p:cNvSpPr>
          <p:nvPr>
            <p:ph type="title" idx="4294967295"/>
          </p:nvPr>
        </p:nvSpPr>
        <p:spPr/>
        <p:txBody>
          <a:bodyPr/>
          <a:lstStyle/>
          <a:p>
            <a:r>
              <a:rPr lang="en-US" altLang="en-US"/>
              <a:t>Fields</a:t>
            </a:r>
          </a:p>
        </p:txBody>
      </p:sp>
      <p:sp>
        <p:nvSpPr>
          <p:cNvPr id="107523" name="Rectangle 3">
            <a:extLst>
              <a:ext uri="{FF2B5EF4-FFF2-40B4-BE49-F238E27FC236}">
                <a16:creationId xmlns:a16="http://schemas.microsoft.com/office/drawing/2014/main" id="{C761E000-983A-48A2-9C05-2AE2CAA56B16}"/>
              </a:ext>
            </a:extLst>
          </p:cNvPr>
          <p:cNvSpPr>
            <a:spLocks noGrp="1" noChangeArrowheads="1"/>
          </p:cNvSpPr>
          <p:nvPr>
            <p:ph type="body" idx="4294967295"/>
          </p:nvPr>
        </p:nvSpPr>
        <p:spPr/>
        <p:txBody>
          <a:bodyPr>
            <a:normAutofit fontScale="92500" lnSpcReduction="10000"/>
          </a:bodyPr>
          <a:lstStyle/>
          <a:p>
            <a:pPr>
              <a:lnSpc>
                <a:spcPct val="80000"/>
              </a:lnSpc>
              <a:buFontTx/>
              <a:buNone/>
            </a:pPr>
            <a:r>
              <a:rPr lang="en-US" altLang="en-US">
                <a:latin typeface="Courier New" panose="02070309020205020404" pitchFamily="49" charset="0"/>
              </a:rPr>
              <a:t>	</a:t>
            </a:r>
            <a:r>
              <a:rPr lang="en-US" altLang="en-US" b="1"/>
              <a:t>name</a:t>
            </a:r>
            <a:r>
              <a:rPr lang="en-US" altLang="en-US">
                <a:latin typeface="Courier New" panose="02070309020205020404" pitchFamily="49" charset="0"/>
              </a:rPr>
              <a:t> = </a:t>
            </a:r>
            <a:r>
              <a:rPr lang="en-US" altLang="en-US" b="1">
                <a:latin typeface="Verdana" panose="020B0604030504040204" pitchFamily="34" charset="0"/>
              </a:rPr>
              <a:t>value</a:t>
            </a:r>
          </a:p>
          <a:p>
            <a:pPr lvl="1">
              <a:lnSpc>
                <a:spcPct val="80000"/>
              </a:lnSpc>
            </a:pPr>
            <a:endParaRPr lang="en-US" altLang="en-US" b="1"/>
          </a:p>
          <a:p>
            <a:pPr lvl="1">
              <a:lnSpc>
                <a:spcPct val="80000"/>
              </a:lnSpc>
            </a:pPr>
            <a:r>
              <a:rPr lang="en-US" altLang="en-US"/>
              <a:t>Example:</a:t>
            </a:r>
          </a:p>
          <a:p>
            <a:pPr lvl="1">
              <a:lnSpc>
                <a:spcPct val="60000"/>
              </a:lnSpc>
              <a:buFontTx/>
              <a:buNone/>
            </a:pPr>
            <a:endParaRPr lang="en-US" altLang="en-US" sz="800"/>
          </a:p>
          <a:p>
            <a:pPr lvl="1">
              <a:lnSpc>
                <a:spcPct val="60000"/>
              </a:lnSpc>
              <a:buFontTx/>
              <a:buNone/>
            </a:pPr>
            <a:r>
              <a:rPr lang="en-US" altLang="en-US" sz="2100"/>
              <a:t>	</a:t>
            </a:r>
            <a:r>
              <a:rPr lang="en-US" altLang="en-US" sz="2100">
                <a:latin typeface="Courier New" panose="02070309020205020404" pitchFamily="49" charset="0"/>
              </a:rPr>
              <a:t>class Point:</a:t>
            </a:r>
          </a:p>
          <a:p>
            <a:pPr lvl="1">
              <a:lnSpc>
                <a:spcPct val="60000"/>
              </a:lnSpc>
              <a:buFontTx/>
              <a:buNone/>
            </a:pPr>
            <a:r>
              <a:rPr lang="en-US" altLang="en-US" sz="2100">
                <a:latin typeface="Courier New" panose="02070309020205020404" pitchFamily="49" charset="0"/>
              </a:rPr>
              <a:t>	    x = 0</a:t>
            </a:r>
          </a:p>
          <a:p>
            <a:pPr lvl="1">
              <a:lnSpc>
                <a:spcPct val="60000"/>
              </a:lnSpc>
              <a:buFontTx/>
              <a:buNone/>
            </a:pPr>
            <a:r>
              <a:rPr lang="en-US" altLang="en-US" sz="2100">
                <a:latin typeface="Courier New" panose="02070309020205020404" pitchFamily="49" charset="0"/>
              </a:rPr>
              <a:t>	    y = 0</a:t>
            </a:r>
          </a:p>
          <a:p>
            <a:pPr lvl="1">
              <a:lnSpc>
                <a:spcPct val="60000"/>
              </a:lnSpc>
              <a:buFontTx/>
              <a:buNone/>
            </a:pPr>
            <a:endParaRPr lang="en-US" altLang="en-US" sz="2100">
              <a:latin typeface="Courier New" panose="02070309020205020404" pitchFamily="49" charset="0"/>
            </a:endParaRPr>
          </a:p>
          <a:p>
            <a:pPr lvl="1">
              <a:lnSpc>
                <a:spcPct val="60000"/>
              </a:lnSpc>
              <a:buFontTx/>
              <a:buNone/>
            </a:pPr>
            <a:r>
              <a:rPr lang="en-US" altLang="en-US" sz="2100" b="1">
                <a:solidFill>
                  <a:srgbClr val="008000"/>
                </a:solidFill>
                <a:latin typeface="Courier New" panose="02070309020205020404" pitchFamily="49" charset="0"/>
              </a:rPr>
              <a:t>	# main</a:t>
            </a:r>
          </a:p>
          <a:p>
            <a:pPr lvl="1">
              <a:lnSpc>
                <a:spcPct val="60000"/>
              </a:lnSpc>
              <a:buFontTx/>
              <a:buNone/>
            </a:pPr>
            <a:r>
              <a:rPr lang="en-US" altLang="en-US" sz="2100">
                <a:latin typeface="Courier New" panose="02070309020205020404" pitchFamily="49" charset="0"/>
              </a:rPr>
              <a:t>	p1 = Point()</a:t>
            </a:r>
          </a:p>
          <a:p>
            <a:pPr lvl="1">
              <a:lnSpc>
                <a:spcPct val="60000"/>
              </a:lnSpc>
              <a:buFontTx/>
              <a:buNone/>
            </a:pPr>
            <a:r>
              <a:rPr lang="en-US" altLang="en-US" sz="2100">
                <a:latin typeface="Courier New" panose="02070309020205020404" pitchFamily="49" charset="0"/>
              </a:rPr>
              <a:t>	p1.x = 2</a:t>
            </a:r>
          </a:p>
          <a:p>
            <a:pPr lvl="1">
              <a:lnSpc>
                <a:spcPct val="60000"/>
              </a:lnSpc>
              <a:buFontTx/>
              <a:buNone/>
            </a:pPr>
            <a:r>
              <a:rPr lang="en-US" altLang="en-US" sz="2100">
                <a:latin typeface="Courier New" panose="02070309020205020404" pitchFamily="49" charset="0"/>
              </a:rPr>
              <a:t>	p1.y = -5</a:t>
            </a:r>
          </a:p>
          <a:p>
            <a:pPr lvl="1">
              <a:lnSpc>
                <a:spcPct val="60000"/>
              </a:lnSpc>
              <a:buFontTx/>
              <a:buNone/>
            </a:pPr>
            <a:endParaRPr lang="en-US" altLang="en-US" sz="2100">
              <a:latin typeface="Courier New" panose="02070309020205020404" pitchFamily="49" charset="0"/>
            </a:endParaRPr>
          </a:p>
          <a:p>
            <a:pPr lvl="1">
              <a:lnSpc>
                <a:spcPct val="90000"/>
              </a:lnSpc>
            </a:pPr>
            <a:r>
              <a:rPr lang="en-US" altLang="en-US"/>
              <a:t>can be declared directly inside class (as shown here)</a:t>
            </a:r>
            <a:br>
              <a:rPr lang="en-US" altLang="en-US"/>
            </a:br>
            <a:r>
              <a:rPr lang="en-US" altLang="en-US"/>
              <a:t>or in constructors (more common)</a:t>
            </a:r>
          </a:p>
          <a:p>
            <a:pPr lvl="1">
              <a:lnSpc>
                <a:spcPct val="80000"/>
              </a:lnSpc>
            </a:pPr>
            <a:endParaRPr lang="en-US" altLang="en-US" sz="800"/>
          </a:p>
          <a:p>
            <a:pPr lvl="1">
              <a:lnSpc>
                <a:spcPct val="80000"/>
              </a:lnSpc>
            </a:pPr>
            <a:r>
              <a:rPr lang="en-US" altLang="en-US"/>
              <a:t>Python does not really have encapsulation or private fields</a:t>
            </a:r>
            <a:endParaRPr lang="en-US" altLang="en-US" sz="2100"/>
          </a:p>
          <a:p>
            <a:pPr lvl="2">
              <a:lnSpc>
                <a:spcPct val="80000"/>
              </a:lnSpc>
            </a:pPr>
            <a:r>
              <a:rPr lang="en-US" altLang="en-US" sz="1900"/>
              <a:t>relies on caller to "be nice" and not mess with objects' contents</a:t>
            </a:r>
          </a:p>
        </p:txBody>
      </p:sp>
      <p:graphicFrame>
        <p:nvGraphicFramePr>
          <p:cNvPr id="71698" name="Group 18">
            <a:extLst>
              <a:ext uri="{FF2B5EF4-FFF2-40B4-BE49-F238E27FC236}">
                <a16:creationId xmlns:a16="http://schemas.microsoft.com/office/drawing/2014/main" id="{D9F89950-C701-436A-A4F9-60C5F2ADD80C}"/>
              </a:ext>
            </a:extLst>
          </p:cNvPr>
          <p:cNvGraphicFramePr>
            <a:graphicFrameLocks noGrp="1"/>
          </p:cNvGraphicFramePr>
          <p:nvPr/>
        </p:nvGraphicFramePr>
        <p:xfrm>
          <a:off x="6858001" y="1905001"/>
          <a:ext cx="2716213" cy="1484313"/>
        </p:xfrm>
        <a:graphic>
          <a:graphicData uri="http://schemas.openxmlformats.org/drawingml/2006/table">
            <a:tbl>
              <a:tblPr/>
              <a:tblGrid>
                <a:gridCol w="506413">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tblGrid>
              <a:tr h="382262">
                <a:tc gridSpan="2">
                  <a:txBody>
                    <a:bodyPr/>
                    <a:lstStyle/>
                    <a:p>
                      <a:pPr marL="106363" marR="0" lvl="0" indent="0" algn="l" defTabSz="457200" rtl="0" eaLnBrk="1" fontAlgn="base" latinLnBrk="0" hangingPunct="1">
                        <a:lnSpc>
                          <a:spcPct val="107000"/>
                        </a:lnSpc>
                        <a:spcBef>
                          <a:spcPct val="20000"/>
                        </a:spcBef>
                        <a:spcAft>
                          <a:spcPct val="0"/>
                        </a:spcAft>
                        <a:buClrTx/>
                        <a:buSzTx/>
                        <a:buFontTx/>
                        <a:buNone/>
                        <a:tabLst/>
                      </a:pPr>
                      <a:r>
                        <a:rPr kumimoji="0" lang="en-US" sz="2000" b="1" i="0" u="none" strike="noStrike" cap="none" normalizeH="0" baseline="0">
                          <a:ln>
                            <a:noFill/>
                          </a:ln>
                          <a:solidFill>
                            <a:schemeClr val="bg1"/>
                          </a:solidFill>
                          <a:effectLst/>
                          <a:latin typeface="Tahoma" pitchFamily="34" charset="0"/>
                        </a:rPr>
                        <a:t>point.py</a:t>
                      </a:r>
                    </a:p>
                  </a:txBody>
                  <a:tcPr marL="41477" marR="41477" marT="41614" marB="41614" horzOverflow="overflow">
                    <a:lnL w="76200" cap="flat" cmpd="sng" algn="ctr">
                      <a:solidFill>
                        <a:srgbClr val="CC6600"/>
                      </a:solidFill>
                      <a:prstDash val="solid"/>
                      <a:round/>
                      <a:headEnd type="none" w="med" len="med"/>
                      <a:tailEnd type="none" w="med" len="med"/>
                    </a:lnL>
                    <a:lnR w="76200" cap="flat" cmpd="sng" algn="ctr">
                      <a:solidFill>
                        <a:srgbClr val="CC6600"/>
                      </a:solidFill>
                      <a:prstDash val="solid"/>
                      <a:round/>
                      <a:headEnd type="none" w="med" len="med"/>
                      <a:tailEnd type="none" w="med" len="med"/>
                    </a:lnR>
                    <a:lnT w="76200" cap="flat" cmpd="sng" algn="ctr">
                      <a:solidFill>
                        <a:srgbClr val="CC6600"/>
                      </a:solidFill>
                      <a:prstDash val="solid"/>
                      <a:round/>
                      <a:headEnd type="none" w="med" len="med"/>
                      <a:tailEnd type="none" w="med" len="med"/>
                    </a:lnT>
                    <a:lnB w="76200" cap="flat" cmpd="sng" algn="ctr">
                      <a:solidFill>
                        <a:srgbClr val="CC6600"/>
                      </a:solidFill>
                      <a:prstDash val="solid"/>
                      <a:round/>
                      <a:headEnd type="none" w="med" len="med"/>
                      <a:tailEnd type="none" w="med" len="med"/>
                    </a:lnB>
                    <a:lnTlToBr>
                      <a:noFill/>
                    </a:lnTlToBr>
                    <a:lnBlToTr>
                      <a:noFill/>
                    </a:lnBlToTr>
                    <a:solidFill>
                      <a:srgbClr val="CC6600"/>
                    </a:solidFill>
                  </a:tcPr>
                </a:tc>
                <a:tc hMerge="1">
                  <a:txBody>
                    <a:bodyPr/>
                    <a:lstStyle/>
                    <a:p>
                      <a:endParaRPr lang="en-US"/>
                    </a:p>
                  </a:txBody>
                  <a:tcPr/>
                </a:tc>
                <a:extLst>
                  <a:ext uri="{0D108BD9-81ED-4DB2-BD59-A6C34878D82A}">
                    <a16:rowId xmlns:a16="http://schemas.microsoft.com/office/drawing/2014/main" val="10000"/>
                  </a:ext>
                </a:extLst>
              </a:tr>
              <a:tr h="1102051">
                <a:tc>
                  <a:txBody>
                    <a:bodyPr/>
                    <a:lstStyle/>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800" b="1" i="0" u="none" strike="noStrike" cap="none" normalizeH="0" baseline="0">
                          <a:ln>
                            <a:noFill/>
                          </a:ln>
                          <a:solidFill>
                            <a:schemeClr val="bg1"/>
                          </a:solidFill>
                          <a:effectLst/>
                          <a:latin typeface="Courier New" pitchFamily="49" charset="0"/>
                        </a:rPr>
                        <a:t>1</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800" b="1" i="0" u="none" strike="noStrike" cap="none" normalizeH="0" baseline="0">
                          <a:ln>
                            <a:noFill/>
                          </a:ln>
                          <a:solidFill>
                            <a:schemeClr val="bg1"/>
                          </a:solidFill>
                          <a:effectLst/>
                          <a:latin typeface="Courier New" pitchFamily="49" charset="0"/>
                        </a:rPr>
                        <a:t>2</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800" b="1" i="0" u="none" strike="noStrike" cap="none" normalizeH="0" baseline="0">
                          <a:ln>
                            <a:noFill/>
                          </a:ln>
                          <a:solidFill>
                            <a:schemeClr val="bg1"/>
                          </a:solidFill>
                          <a:effectLst/>
                          <a:latin typeface="Courier New" pitchFamily="49" charset="0"/>
                        </a:rPr>
                        <a:t>3</a:t>
                      </a:r>
                    </a:p>
                  </a:txBody>
                  <a:tcPr marL="41477" marR="82954" marT="208073" marB="208073" horzOverflow="overflow">
                    <a:lnL w="76200" cap="flat" cmpd="sng" algn="ctr">
                      <a:solidFill>
                        <a:srgbClr val="CC6600"/>
                      </a:solidFill>
                      <a:prstDash val="solid"/>
                      <a:round/>
                      <a:headEnd type="none" w="med" len="med"/>
                      <a:tailEnd type="none" w="med" len="med"/>
                    </a:lnL>
                    <a:lnR>
                      <a:noFill/>
                    </a:lnR>
                    <a:lnT w="76200" cap="flat" cmpd="sng" algn="ctr">
                      <a:solidFill>
                        <a:srgbClr val="CC6600"/>
                      </a:solidFill>
                      <a:prstDash val="solid"/>
                      <a:round/>
                      <a:headEnd type="none" w="med" len="med"/>
                      <a:tailEnd type="none" w="med" len="med"/>
                    </a:lnT>
                    <a:lnB w="76200" cap="flat" cmpd="sng" algn="ctr">
                      <a:solidFill>
                        <a:srgbClr val="CC6600"/>
                      </a:solidFill>
                      <a:prstDash val="solid"/>
                      <a:round/>
                      <a:headEnd type="none" w="med" len="med"/>
                      <a:tailEnd type="none" w="med" len="med"/>
                    </a:lnB>
                    <a:lnTlToBr>
                      <a:noFill/>
                    </a:lnTlToBr>
                    <a:lnBlToTr>
                      <a:noFill/>
                    </a:lnBlToTr>
                    <a:solidFill>
                      <a:srgbClr val="5784A3"/>
                    </a:solidFill>
                  </a:tcPr>
                </a:tc>
                <a:tc>
                  <a:txBody>
                    <a:bodyPr/>
                    <a:lstStyle/>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itchFamily="49" charset="0"/>
                        </a:rPr>
                        <a:t>class Point:</a:t>
                      </a:r>
                    </a:p>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itchFamily="49" charset="0"/>
                        </a:rPr>
                        <a:t>    x = 0</a:t>
                      </a:r>
                    </a:p>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itchFamily="49" charset="0"/>
                        </a:rPr>
                        <a:t>    y = 0</a:t>
                      </a:r>
                    </a:p>
                  </a:txBody>
                  <a:tcPr marL="41477" marR="165909" marT="208073" marB="208073" horzOverflow="overflow">
                    <a:lnL>
                      <a:noFill/>
                    </a:lnL>
                    <a:lnR w="76200" cap="flat" cmpd="sng" algn="ctr">
                      <a:solidFill>
                        <a:srgbClr val="CC6600"/>
                      </a:solidFill>
                      <a:prstDash val="solid"/>
                      <a:round/>
                      <a:headEnd type="none" w="med" len="med"/>
                      <a:tailEnd type="none" w="med" len="med"/>
                    </a:lnR>
                    <a:lnT w="76200" cap="flat" cmpd="sng" algn="ctr">
                      <a:solidFill>
                        <a:srgbClr val="CC6600"/>
                      </a:solidFill>
                      <a:prstDash val="solid"/>
                      <a:round/>
                      <a:headEnd type="none" w="med" len="med"/>
                      <a:tailEnd type="none" w="med" len="med"/>
                    </a:lnT>
                    <a:lnB w="76200" cap="flat" cmpd="sng" algn="ctr">
                      <a:solidFill>
                        <a:srgbClr val="CC66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E7486-5D4D-4485-9B5C-A4372A0777F7}"/>
              </a:ext>
            </a:extLst>
          </p:cNvPr>
          <p:cNvSpPr>
            <a:spLocks noGrp="1"/>
          </p:cNvSpPr>
          <p:nvPr>
            <p:ph type="title"/>
          </p:nvPr>
        </p:nvSpPr>
        <p:spPr/>
        <p:txBody>
          <a:bodyPr/>
          <a:lstStyle/>
          <a:p>
            <a:r>
              <a:rPr lang="en-AS" dirty="0"/>
              <a:t>I</a:t>
            </a:r>
            <a:r>
              <a:rPr lang="en-IN" dirty="0"/>
              <a:t>n</a:t>
            </a:r>
            <a:r>
              <a:rPr lang="en-AS" dirty="0"/>
              <a:t>t</a:t>
            </a:r>
            <a:r>
              <a:rPr lang="en-IN" dirty="0"/>
              <a:t>r</a:t>
            </a:r>
            <a:r>
              <a:rPr lang="en-AS" dirty="0"/>
              <a:t>o</a:t>
            </a:r>
            <a:r>
              <a:rPr lang="en-IN" dirty="0"/>
              <a:t>d</a:t>
            </a:r>
            <a:r>
              <a:rPr lang="en-AS" dirty="0"/>
              <a:t>u</a:t>
            </a:r>
            <a:r>
              <a:rPr lang="en-IN" dirty="0"/>
              <a:t>c</a:t>
            </a:r>
            <a:r>
              <a:rPr lang="en-AS" dirty="0"/>
              <a:t>t</a:t>
            </a:r>
            <a:r>
              <a:rPr lang="en-IN" dirty="0" err="1"/>
              <a:t>i</a:t>
            </a:r>
            <a:r>
              <a:rPr lang="en-AS" dirty="0"/>
              <a:t>o</a:t>
            </a:r>
            <a:r>
              <a:rPr lang="en-IN" dirty="0"/>
              <a:t>n</a:t>
            </a:r>
            <a:r>
              <a:rPr lang="en-AS" dirty="0"/>
              <a:t> </a:t>
            </a:r>
            <a:r>
              <a:rPr lang="en-IN" dirty="0"/>
              <a:t>t</a:t>
            </a:r>
            <a:r>
              <a:rPr lang="en-AS" dirty="0"/>
              <a:t>o </a:t>
            </a:r>
            <a:r>
              <a:rPr lang="en-IN" dirty="0"/>
              <a:t>A</a:t>
            </a:r>
            <a:r>
              <a:rPr lang="en-AS" dirty="0"/>
              <a:t>I</a:t>
            </a:r>
            <a:endParaRPr lang="en-IN" dirty="0"/>
          </a:p>
        </p:txBody>
      </p:sp>
      <p:sp>
        <p:nvSpPr>
          <p:cNvPr id="3" name="Content Placeholder 2">
            <a:extLst>
              <a:ext uri="{FF2B5EF4-FFF2-40B4-BE49-F238E27FC236}">
                <a16:creationId xmlns:a16="http://schemas.microsoft.com/office/drawing/2014/main" id="{6B3F951A-594E-42F1-9394-6EFE26CD180D}"/>
              </a:ext>
            </a:extLst>
          </p:cNvPr>
          <p:cNvSpPr>
            <a:spLocks noGrp="1"/>
          </p:cNvSpPr>
          <p:nvPr>
            <p:ph idx="1"/>
          </p:nvPr>
        </p:nvSpPr>
        <p:spPr>
          <a:xfrm>
            <a:off x="1115568" y="2478024"/>
            <a:ext cx="3984938" cy="3694176"/>
          </a:xfrm>
        </p:spPr>
        <p:txBody>
          <a:bodyPr>
            <a:normAutofit fontScale="85000" lnSpcReduction="10000"/>
          </a:bodyPr>
          <a:lstStyle/>
          <a:p>
            <a:r>
              <a:rPr lang="en-US" sz="1600" dirty="0"/>
              <a:t>Artificial Intelligence was born in attempts to imitate human intelligence. Take a look at it’s </a:t>
            </a:r>
            <a:r>
              <a:rPr lang="en-US" sz="1600" dirty="0">
                <a:hlinkClick r:id="rId3"/>
              </a:rPr>
              <a:t>brief history</a:t>
            </a:r>
            <a:r>
              <a:rPr lang="en-US" sz="1600" dirty="0"/>
              <a:t>. It’s not yet clear whether it is possible to mimic human mind, but we can definitely re-create some of it’s functions. At the same time the whole field of </a:t>
            </a:r>
            <a:r>
              <a:rPr lang="en-US" sz="1600" dirty="0">
                <a:hlinkClick r:id="rId4"/>
              </a:rPr>
              <a:t>Cognitive Sciences</a:t>
            </a:r>
            <a:r>
              <a:rPr lang="en-US" sz="1600" dirty="0"/>
              <a:t> received broad attention.</a:t>
            </a:r>
          </a:p>
          <a:p>
            <a:r>
              <a:rPr lang="en-US" sz="1600" dirty="0"/>
              <a:t>At the same time it raised a lot of concerns in society. Problems with machines taking over the world are somewhat overblown, but job displacement is a real concern right now. Take a look at </a:t>
            </a:r>
            <a:r>
              <a:rPr lang="en-US" sz="1600" dirty="0">
                <a:hlinkClick r:id="rId5"/>
              </a:rPr>
              <a:t>Artificial vs Natural Intelligence</a:t>
            </a:r>
            <a:r>
              <a:rPr lang="en-US" sz="1600" dirty="0"/>
              <a:t> to get a better idea in which dimensions computers are superior to us.</a:t>
            </a:r>
          </a:p>
        </p:txBody>
      </p:sp>
      <p:pic>
        <p:nvPicPr>
          <p:cNvPr id="8194" name="Picture 2" descr="Image result for terminator gif">
            <a:extLst>
              <a:ext uri="{FF2B5EF4-FFF2-40B4-BE49-F238E27FC236}">
                <a16:creationId xmlns:a16="http://schemas.microsoft.com/office/drawing/2014/main" id="{989D916F-EE82-4D5A-A582-0FD445252285}"/>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693019" y="2420112"/>
            <a:ext cx="5905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0967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035FDB0E-990C-4E68-A90F-0305352591FE}"/>
              </a:ext>
            </a:extLst>
          </p:cNvPr>
          <p:cNvSpPr>
            <a:spLocks noGrp="1" noChangeArrowheads="1"/>
          </p:cNvSpPr>
          <p:nvPr>
            <p:ph type="title" idx="4294967295"/>
          </p:nvPr>
        </p:nvSpPr>
        <p:spPr/>
        <p:txBody>
          <a:bodyPr/>
          <a:lstStyle/>
          <a:p>
            <a:r>
              <a:rPr lang="en-US" altLang="en-US"/>
              <a:t>Using a Class</a:t>
            </a:r>
          </a:p>
        </p:txBody>
      </p:sp>
      <p:sp>
        <p:nvSpPr>
          <p:cNvPr id="109571" name="Rectangle 3">
            <a:extLst>
              <a:ext uri="{FF2B5EF4-FFF2-40B4-BE49-F238E27FC236}">
                <a16:creationId xmlns:a16="http://schemas.microsoft.com/office/drawing/2014/main" id="{8EB95CAF-D933-4C5B-A923-97978FDCF715}"/>
              </a:ext>
            </a:extLst>
          </p:cNvPr>
          <p:cNvSpPr>
            <a:spLocks noGrp="1" noChangeArrowheads="1"/>
          </p:cNvSpPr>
          <p:nvPr>
            <p:ph type="body" idx="4294967295"/>
          </p:nvPr>
        </p:nvSpPr>
        <p:spPr/>
        <p:txBody>
          <a:bodyPr/>
          <a:lstStyle/>
          <a:p>
            <a:pPr>
              <a:buFontTx/>
              <a:buNone/>
            </a:pPr>
            <a:r>
              <a:rPr lang="en-US" altLang="en-US">
                <a:latin typeface="Courier New" panose="02070309020205020404" pitchFamily="49" charset="0"/>
              </a:rPr>
              <a:t>	import </a:t>
            </a:r>
            <a:r>
              <a:rPr lang="en-US" altLang="en-US" b="1"/>
              <a:t>class</a:t>
            </a:r>
            <a:endParaRPr lang="en-US" altLang="en-US" b="1">
              <a:latin typeface="Verdana" panose="020B0604030504040204" pitchFamily="34" charset="0"/>
            </a:endParaRPr>
          </a:p>
          <a:p>
            <a:pPr lvl="1"/>
            <a:endParaRPr lang="en-US" altLang="en-US" sz="800" b="1"/>
          </a:p>
          <a:p>
            <a:pPr lvl="1"/>
            <a:r>
              <a:rPr lang="en-US" altLang="en-US"/>
              <a:t>client programs must import the classes they use</a:t>
            </a:r>
          </a:p>
        </p:txBody>
      </p:sp>
      <p:graphicFrame>
        <p:nvGraphicFramePr>
          <p:cNvPr id="109583" name="Group 15">
            <a:extLst>
              <a:ext uri="{FF2B5EF4-FFF2-40B4-BE49-F238E27FC236}">
                <a16:creationId xmlns:a16="http://schemas.microsoft.com/office/drawing/2014/main" id="{05A2FA97-9752-4D14-AF3A-9256E238902A}"/>
              </a:ext>
            </a:extLst>
          </p:cNvPr>
          <p:cNvGraphicFramePr>
            <a:graphicFrameLocks noGrp="1"/>
          </p:cNvGraphicFramePr>
          <p:nvPr/>
        </p:nvGraphicFramePr>
        <p:xfrm>
          <a:off x="1855788" y="2667000"/>
          <a:ext cx="8431212" cy="3417306"/>
        </p:xfrm>
        <a:graphic>
          <a:graphicData uri="http://schemas.openxmlformats.org/drawingml/2006/table">
            <a:tbl>
              <a:tblPr/>
              <a:tblGrid>
                <a:gridCol w="506412">
                  <a:extLst>
                    <a:ext uri="{9D8B030D-6E8A-4147-A177-3AD203B41FA5}">
                      <a16:colId xmlns:a16="http://schemas.microsoft.com/office/drawing/2014/main" val="1151526711"/>
                    </a:ext>
                  </a:extLst>
                </a:gridCol>
                <a:gridCol w="7924800">
                  <a:extLst>
                    <a:ext uri="{9D8B030D-6E8A-4147-A177-3AD203B41FA5}">
                      <a16:colId xmlns:a16="http://schemas.microsoft.com/office/drawing/2014/main" val="1051568505"/>
                    </a:ext>
                  </a:extLst>
                </a:gridCol>
              </a:tblGrid>
              <a:tr h="381000">
                <a:tc gridSpan="2">
                  <a:txBody>
                    <a:bodyPr/>
                    <a:lstStyle>
                      <a:lvl1pPr marL="106363" defTabSz="457200">
                        <a:spcBef>
                          <a:spcPct val="20000"/>
                        </a:spcBef>
                        <a:defRPr sz="2000">
                          <a:solidFill>
                            <a:schemeClr val="tx1"/>
                          </a:solidFill>
                          <a:latin typeface="Tahoma" panose="020B0604030504040204" pitchFamily="34" charset="0"/>
                        </a:defRPr>
                      </a:lvl1pPr>
                      <a:lvl2pPr marL="742950" indent="-285750" defTabSz="457200">
                        <a:spcBef>
                          <a:spcPct val="20000"/>
                        </a:spcBef>
                        <a:defRPr sz="2000">
                          <a:solidFill>
                            <a:schemeClr val="tx1"/>
                          </a:solidFill>
                          <a:latin typeface="Tahoma" panose="020B0604030504040204" pitchFamily="34" charset="0"/>
                        </a:defRPr>
                      </a:lvl2pPr>
                      <a:lvl3pPr marL="1143000" indent="-228600" defTabSz="457200">
                        <a:spcBef>
                          <a:spcPct val="20000"/>
                        </a:spcBef>
                        <a:defRPr>
                          <a:solidFill>
                            <a:schemeClr val="tx1"/>
                          </a:solidFill>
                          <a:latin typeface="Tahoma" panose="020B0604030504040204" pitchFamily="34" charset="0"/>
                        </a:defRPr>
                      </a:lvl3pPr>
                      <a:lvl4pPr marL="1600200" indent="-228600" defTabSz="457200">
                        <a:spcBef>
                          <a:spcPct val="20000"/>
                        </a:spcBef>
                        <a:defRPr sz="1600">
                          <a:solidFill>
                            <a:schemeClr val="tx1"/>
                          </a:solidFill>
                          <a:latin typeface="Tahoma" panose="020B0604030504040204" pitchFamily="34" charset="0"/>
                        </a:defRPr>
                      </a:lvl4pPr>
                      <a:lvl5pPr marL="2057400" indent="-228600" defTabSz="457200">
                        <a:spcBef>
                          <a:spcPct val="20000"/>
                        </a:spcBef>
                        <a:defRPr sz="1600">
                          <a:solidFill>
                            <a:schemeClr val="tx1"/>
                          </a:solidFill>
                          <a:latin typeface="Tahoma" panose="020B0604030504040204" pitchFamily="34" charset="0"/>
                        </a:defRPr>
                      </a:lvl5pPr>
                      <a:lvl6pPr marL="2514600" indent="-228600" defTabSz="457200" fontAlgn="base">
                        <a:spcBef>
                          <a:spcPct val="20000"/>
                        </a:spcBef>
                        <a:spcAft>
                          <a:spcPct val="0"/>
                        </a:spcAft>
                        <a:defRPr sz="1600">
                          <a:solidFill>
                            <a:schemeClr val="tx1"/>
                          </a:solidFill>
                          <a:latin typeface="Tahoma" panose="020B0604030504040204" pitchFamily="34" charset="0"/>
                        </a:defRPr>
                      </a:lvl6pPr>
                      <a:lvl7pPr marL="2971800" indent="-228600" defTabSz="457200" fontAlgn="base">
                        <a:spcBef>
                          <a:spcPct val="20000"/>
                        </a:spcBef>
                        <a:spcAft>
                          <a:spcPct val="0"/>
                        </a:spcAft>
                        <a:defRPr sz="1600">
                          <a:solidFill>
                            <a:schemeClr val="tx1"/>
                          </a:solidFill>
                          <a:latin typeface="Tahoma" panose="020B0604030504040204" pitchFamily="34" charset="0"/>
                        </a:defRPr>
                      </a:lvl7pPr>
                      <a:lvl8pPr marL="3429000" indent="-228600" defTabSz="457200" fontAlgn="base">
                        <a:spcBef>
                          <a:spcPct val="20000"/>
                        </a:spcBef>
                        <a:spcAft>
                          <a:spcPct val="0"/>
                        </a:spcAft>
                        <a:defRPr sz="1600">
                          <a:solidFill>
                            <a:schemeClr val="tx1"/>
                          </a:solidFill>
                          <a:latin typeface="Tahoma" panose="020B0604030504040204" pitchFamily="34" charset="0"/>
                        </a:defRPr>
                      </a:lvl8pPr>
                      <a:lvl9pPr marL="3886200" indent="-228600" defTabSz="457200" fontAlgn="base">
                        <a:spcBef>
                          <a:spcPct val="20000"/>
                        </a:spcBef>
                        <a:spcAft>
                          <a:spcPct val="0"/>
                        </a:spcAft>
                        <a:defRPr sz="1600">
                          <a:solidFill>
                            <a:schemeClr val="tx1"/>
                          </a:solidFill>
                          <a:latin typeface="Tahoma" panose="020B0604030504040204" pitchFamily="34" charset="0"/>
                        </a:defRPr>
                      </a:lvl9pPr>
                    </a:lstStyle>
                    <a:p>
                      <a:pPr marL="106363" marR="0" lvl="0" indent="0" algn="l" defTabSz="457200" rtl="0" eaLnBrk="1" fontAlgn="base" latinLnBrk="0" hangingPunct="1">
                        <a:lnSpc>
                          <a:spcPct val="107000"/>
                        </a:lnSpc>
                        <a:spcBef>
                          <a:spcPct val="20000"/>
                        </a:spcBef>
                        <a:spcAft>
                          <a:spcPct val="0"/>
                        </a:spcAft>
                        <a:buClrTx/>
                        <a:buSzTx/>
                        <a:buFontTx/>
                        <a:buNone/>
                        <a:tabLst/>
                      </a:pPr>
                      <a:r>
                        <a:rPr kumimoji="0" lang="en-US" altLang="en-US" sz="2000" b="1" i="0" u="none" strike="noStrike" cap="none" normalizeH="0" baseline="0">
                          <a:ln>
                            <a:noFill/>
                          </a:ln>
                          <a:solidFill>
                            <a:schemeClr val="bg1"/>
                          </a:solidFill>
                          <a:effectLst/>
                          <a:latin typeface="Tahoma" panose="020B0604030504040204" pitchFamily="34" charset="0"/>
                        </a:rPr>
                        <a:t>point_main.py</a:t>
                      </a:r>
                    </a:p>
                  </a:txBody>
                  <a:tcPr marL="41477" marR="41477" marT="41477" marB="41477" horzOverflow="overflow">
                    <a:lnL w="76200" cap="flat" cmpd="sng" algn="ctr">
                      <a:solidFill>
                        <a:srgbClr val="CC6600"/>
                      </a:solidFill>
                      <a:prstDash val="solid"/>
                      <a:round/>
                      <a:headEnd type="none" w="med" len="med"/>
                      <a:tailEnd type="none" w="med" len="med"/>
                    </a:lnL>
                    <a:lnR w="76200" cap="flat" cmpd="sng" algn="ctr">
                      <a:solidFill>
                        <a:srgbClr val="CC6600"/>
                      </a:solidFill>
                      <a:prstDash val="solid"/>
                      <a:round/>
                      <a:headEnd type="none" w="med" len="med"/>
                      <a:tailEnd type="none" w="med" len="med"/>
                    </a:lnR>
                    <a:lnT w="76200" cap="flat" cmpd="sng" algn="ctr">
                      <a:solidFill>
                        <a:srgbClr val="CC6600"/>
                      </a:solidFill>
                      <a:prstDash val="solid"/>
                      <a:round/>
                      <a:headEnd type="none" w="med" len="med"/>
                      <a:tailEnd type="none" w="med" len="med"/>
                    </a:lnT>
                    <a:lnB w="76200" cap="flat" cmpd="sng" algn="ctr">
                      <a:solidFill>
                        <a:srgbClr val="CC6600"/>
                      </a:solidFill>
                      <a:prstDash val="solid"/>
                      <a:round/>
                      <a:headEnd type="none" w="med" len="med"/>
                      <a:tailEnd type="none" w="med" len="med"/>
                    </a:lnB>
                    <a:lnTlToBr>
                      <a:noFill/>
                    </a:lnTlToBr>
                    <a:lnBlToTr>
                      <a:noFill/>
                    </a:lnBlToTr>
                    <a:solidFill>
                      <a:srgbClr val="CC6600"/>
                    </a:solidFill>
                  </a:tcPr>
                </a:tc>
                <a:tc hMerge="1">
                  <a:txBody>
                    <a:bodyPr/>
                    <a:lstStyle/>
                    <a:p>
                      <a:endParaRPr lang="en-US"/>
                    </a:p>
                  </a:txBody>
                  <a:tcPr/>
                </a:tc>
                <a:extLst>
                  <a:ext uri="{0D108BD9-81ED-4DB2-BD59-A6C34878D82A}">
                    <a16:rowId xmlns:a16="http://schemas.microsoft.com/office/drawing/2014/main" val="1080553469"/>
                  </a:ext>
                </a:extLst>
              </a:tr>
              <a:tr h="776288">
                <a:tc>
                  <a:txBody>
                    <a:bodyPr/>
                    <a:lstStyle>
                      <a:lvl1pPr marL="106363" defTabSz="457200">
                        <a:spcBef>
                          <a:spcPct val="20000"/>
                        </a:spcBef>
                        <a:defRPr sz="2000">
                          <a:solidFill>
                            <a:schemeClr val="tx1"/>
                          </a:solidFill>
                          <a:latin typeface="Tahoma" panose="020B0604030504040204" pitchFamily="34" charset="0"/>
                        </a:defRPr>
                      </a:lvl1pPr>
                      <a:lvl2pPr marL="742950" indent="-285750" defTabSz="457200">
                        <a:spcBef>
                          <a:spcPct val="20000"/>
                        </a:spcBef>
                        <a:defRPr sz="2000">
                          <a:solidFill>
                            <a:schemeClr val="tx1"/>
                          </a:solidFill>
                          <a:latin typeface="Tahoma" panose="020B0604030504040204" pitchFamily="34" charset="0"/>
                        </a:defRPr>
                      </a:lvl2pPr>
                      <a:lvl3pPr marL="1143000" indent="-228600" defTabSz="457200">
                        <a:spcBef>
                          <a:spcPct val="20000"/>
                        </a:spcBef>
                        <a:defRPr>
                          <a:solidFill>
                            <a:schemeClr val="tx1"/>
                          </a:solidFill>
                          <a:latin typeface="Tahoma" panose="020B0604030504040204" pitchFamily="34" charset="0"/>
                        </a:defRPr>
                      </a:lvl3pPr>
                      <a:lvl4pPr marL="1600200" indent="-228600" defTabSz="457200">
                        <a:spcBef>
                          <a:spcPct val="20000"/>
                        </a:spcBef>
                        <a:defRPr sz="1600">
                          <a:solidFill>
                            <a:schemeClr val="tx1"/>
                          </a:solidFill>
                          <a:latin typeface="Tahoma" panose="020B0604030504040204" pitchFamily="34" charset="0"/>
                        </a:defRPr>
                      </a:lvl4pPr>
                      <a:lvl5pPr marL="2057400" indent="-228600" defTabSz="457200">
                        <a:spcBef>
                          <a:spcPct val="20000"/>
                        </a:spcBef>
                        <a:defRPr sz="1600">
                          <a:solidFill>
                            <a:schemeClr val="tx1"/>
                          </a:solidFill>
                          <a:latin typeface="Tahoma" panose="020B0604030504040204" pitchFamily="34" charset="0"/>
                        </a:defRPr>
                      </a:lvl5pPr>
                      <a:lvl6pPr marL="2514600" indent="-228600" defTabSz="457200" fontAlgn="base">
                        <a:spcBef>
                          <a:spcPct val="20000"/>
                        </a:spcBef>
                        <a:spcAft>
                          <a:spcPct val="0"/>
                        </a:spcAft>
                        <a:defRPr sz="1600">
                          <a:solidFill>
                            <a:schemeClr val="tx1"/>
                          </a:solidFill>
                          <a:latin typeface="Tahoma" panose="020B0604030504040204" pitchFamily="34" charset="0"/>
                        </a:defRPr>
                      </a:lvl6pPr>
                      <a:lvl7pPr marL="2971800" indent="-228600" defTabSz="457200" fontAlgn="base">
                        <a:spcBef>
                          <a:spcPct val="20000"/>
                        </a:spcBef>
                        <a:spcAft>
                          <a:spcPct val="0"/>
                        </a:spcAft>
                        <a:defRPr sz="1600">
                          <a:solidFill>
                            <a:schemeClr val="tx1"/>
                          </a:solidFill>
                          <a:latin typeface="Tahoma" panose="020B0604030504040204" pitchFamily="34" charset="0"/>
                        </a:defRPr>
                      </a:lvl7pPr>
                      <a:lvl8pPr marL="3429000" indent="-228600" defTabSz="457200" fontAlgn="base">
                        <a:spcBef>
                          <a:spcPct val="20000"/>
                        </a:spcBef>
                        <a:spcAft>
                          <a:spcPct val="0"/>
                        </a:spcAft>
                        <a:defRPr sz="1600">
                          <a:solidFill>
                            <a:schemeClr val="tx1"/>
                          </a:solidFill>
                          <a:latin typeface="Tahoma" panose="020B0604030504040204" pitchFamily="34" charset="0"/>
                        </a:defRPr>
                      </a:lvl8pPr>
                      <a:lvl9pPr marL="3886200" indent="-228600" defTabSz="457200" fontAlgn="base">
                        <a:spcBef>
                          <a:spcPct val="20000"/>
                        </a:spcBef>
                        <a:spcAft>
                          <a:spcPct val="0"/>
                        </a:spcAft>
                        <a:defRPr sz="1600">
                          <a:solidFill>
                            <a:schemeClr val="tx1"/>
                          </a:solidFill>
                          <a:latin typeface="Tahoma" panose="020B0604030504040204" pitchFamily="34" charset="0"/>
                        </a:defRPr>
                      </a:lvl9pPr>
                    </a:lstStyle>
                    <a:p>
                      <a:pPr marL="106363" marR="0" lvl="0" indent="0" algn="r" defTabSz="457200" rtl="0" eaLnBrk="1" fontAlgn="base" latinLnBrk="0" hangingPunct="1">
                        <a:lnSpc>
                          <a:spcPct val="77000"/>
                        </a:lnSpc>
                        <a:spcBef>
                          <a:spcPct val="20000"/>
                        </a:spcBef>
                        <a:spcAft>
                          <a:spcPct val="0"/>
                        </a:spcAft>
                        <a:buClrTx/>
                        <a:buSzTx/>
                        <a:buFontTx/>
                        <a:buNone/>
                        <a:tabLst/>
                      </a:pPr>
                      <a:r>
                        <a:rPr kumimoji="0" lang="en-US" altLang="en-US" sz="1800" b="1" i="0" u="none" strike="noStrike" cap="none" normalizeH="0" baseline="0">
                          <a:ln>
                            <a:noFill/>
                          </a:ln>
                          <a:solidFill>
                            <a:schemeClr val="bg1"/>
                          </a:solidFill>
                          <a:effectLst/>
                          <a:latin typeface="Courier New" panose="02070309020205020404" pitchFamily="49" charset="0"/>
                        </a:rPr>
                        <a:t>1</a:t>
                      </a:r>
                    </a:p>
                    <a:p>
                      <a:pPr marL="106363" marR="0" lvl="0" indent="0" algn="r" defTabSz="457200" rtl="0" eaLnBrk="1" fontAlgn="base" latinLnBrk="0" hangingPunct="1">
                        <a:lnSpc>
                          <a:spcPct val="77000"/>
                        </a:lnSpc>
                        <a:spcBef>
                          <a:spcPct val="20000"/>
                        </a:spcBef>
                        <a:spcAft>
                          <a:spcPct val="0"/>
                        </a:spcAft>
                        <a:buClrTx/>
                        <a:buSzTx/>
                        <a:buFontTx/>
                        <a:buNone/>
                        <a:tabLst/>
                      </a:pPr>
                      <a:r>
                        <a:rPr kumimoji="0" lang="en-US" altLang="en-US" sz="1800" b="1" i="0" u="none" strike="noStrike" cap="none" normalizeH="0" baseline="0">
                          <a:ln>
                            <a:noFill/>
                          </a:ln>
                          <a:solidFill>
                            <a:schemeClr val="bg1"/>
                          </a:solidFill>
                          <a:effectLst/>
                          <a:latin typeface="Courier New" panose="02070309020205020404" pitchFamily="49" charset="0"/>
                        </a:rPr>
                        <a:t>2</a:t>
                      </a:r>
                    </a:p>
                    <a:p>
                      <a:pPr marL="106363" marR="0" lvl="0" indent="0" algn="r" defTabSz="457200" rtl="0" eaLnBrk="1" fontAlgn="base" latinLnBrk="0" hangingPunct="1">
                        <a:lnSpc>
                          <a:spcPct val="77000"/>
                        </a:lnSpc>
                        <a:spcBef>
                          <a:spcPct val="20000"/>
                        </a:spcBef>
                        <a:spcAft>
                          <a:spcPct val="0"/>
                        </a:spcAft>
                        <a:buClrTx/>
                        <a:buSzTx/>
                        <a:buFontTx/>
                        <a:buNone/>
                        <a:tabLst/>
                      </a:pPr>
                      <a:r>
                        <a:rPr kumimoji="0" lang="en-US" altLang="en-US" sz="1800" b="1" i="0" u="none" strike="noStrike" cap="none" normalizeH="0" baseline="0">
                          <a:ln>
                            <a:noFill/>
                          </a:ln>
                          <a:solidFill>
                            <a:schemeClr val="bg1"/>
                          </a:solidFill>
                          <a:effectLst/>
                          <a:latin typeface="Courier New" panose="02070309020205020404" pitchFamily="49" charset="0"/>
                        </a:rPr>
                        <a:t>3</a:t>
                      </a:r>
                    </a:p>
                    <a:p>
                      <a:pPr marL="106363" marR="0" lvl="0" indent="0" algn="r" defTabSz="457200" rtl="0" eaLnBrk="1" fontAlgn="base" latinLnBrk="0" hangingPunct="1">
                        <a:lnSpc>
                          <a:spcPct val="77000"/>
                        </a:lnSpc>
                        <a:spcBef>
                          <a:spcPct val="20000"/>
                        </a:spcBef>
                        <a:spcAft>
                          <a:spcPct val="0"/>
                        </a:spcAft>
                        <a:buClrTx/>
                        <a:buSzTx/>
                        <a:buFontTx/>
                        <a:buNone/>
                        <a:tabLst/>
                      </a:pPr>
                      <a:r>
                        <a:rPr kumimoji="0" lang="en-US" altLang="en-US" sz="1800" b="1" i="0" u="none" strike="noStrike" cap="none" normalizeH="0" baseline="0">
                          <a:ln>
                            <a:noFill/>
                          </a:ln>
                          <a:solidFill>
                            <a:schemeClr val="bg1"/>
                          </a:solidFill>
                          <a:effectLst/>
                          <a:latin typeface="Courier New" panose="02070309020205020404" pitchFamily="49" charset="0"/>
                        </a:rPr>
                        <a:t>4</a:t>
                      </a:r>
                    </a:p>
                    <a:p>
                      <a:pPr marL="106363" marR="0" lvl="0" indent="0" algn="r" defTabSz="457200" rtl="0" eaLnBrk="1" fontAlgn="base" latinLnBrk="0" hangingPunct="1">
                        <a:lnSpc>
                          <a:spcPct val="77000"/>
                        </a:lnSpc>
                        <a:spcBef>
                          <a:spcPct val="20000"/>
                        </a:spcBef>
                        <a:spcAft>
                          <a:spcPct val="0"/>
                        </a:spcAft>
                        <a:buClrTx/>
                        <a:buSzTx/>
                        <a:buFontTx/>
                        <a:buNone/>
                        <a:tabLst/>
                      </a:pPr>
                      <a:r>
                        <a:rPr kumimoji="0" lang="en-US" altLang="en-US" sz="1800" b="1" i="0" u="none" strike="noStrike" cap="none" normalizeH="0" baseline="0">
                          <a:ln>
                            <a:noFill/>
                          </a:ln>
                          <a:solidFill>
                            <a:schemeClr val="bg1"/>
                          </a:solidFill>
                          <a:effectLst/>
                          <a:latin typeface="Courier New" panose="02070309020205020404" pitchFamily="49" charset="0"/>
                        </a:rPr>
                        <a:t>5</a:t>
                      </a:r>
                    </a:p>
                    <a:p>
                      <a:pPr marL="106363" marR="0" lvl="0" indent="0" algn="r" defTabSz="457200" rtl="0" eaLnBrk="1" fontAlgn="base" latinLnBrk="0" hangingPunct="1">
                        <a:lnSpc>
                          <a:spcPct val="77000"/>
                        </a:lnSpc>
                        <a:spcBef>
                          <a:spcPct val="20000"/>
                        </a:spcBef>
                        <a:spcAft>
                          <a:spcPct val="0"/>
                        </a:spcAft>
                        <a:buClrTx/>
                        <a:buSzTx/>
                        <a:buFontTx/>
                        <a:buNone/>
                        <a:tabLst/>
                      </a:pPr>
                      <a:r>
                        <a:rPr kumimoji="0" lang="en-US" altLang="en-US" sz="1800" b="1" i="0" u="none" strike="noStrike" cap="none" normalizeH="0" baseline="0">
                          <a:ln>
                            <a:noFill/>
                          </a:ln>
                          <a:solidFill>
                            <a:schemeClr val="bg1"/>
                          </a:solidFill>
                          <a:effectLst/>
                          <a:latin typeface="Courier New" panose="02070309020205020404" pitchFamily="49" charset="0"/>
                        </a:rPr>
                        <a:t>6</a:t>
                      </a:r>
                    </a:p>
                    <a:p>
                      <a:pPr marL="106363" marR="0" lvl="0" indent="0" algn="r" defTabSz="457200" rtl="0" eaLnBrk="1" fontAlgn="base" latinLnBrk="0" hangingPunct="1">
                        <a:lnSpc>
                          <a:spcPct val="77000"/>
                        </a:lnSpc>
                        <a:spcBef>
                          <a:spcPct val="20000"/>
                        </a:spcBef>
                        <a:spcAft>
                          <a:spcPct val="0"/>
                        </a:spcAft>
                        <a:buClrTx/>
                        <a:buSzTx/>
                        <a:buFontTx/>
                        <a:buNone/>
                        <a:tabLst/>
                      </a:pPr>
                      <a:r>
                        <a:rPr kumimoji="0" lang="en-US" altLang="en-US" sz="1800" b="1" i="0" u="none" strike="noStrike" cap="none" normalizeH="0" baseline="0">
                          <a:ln>
                            <a:noFill/>
                          </a:ln>
                          <a:solidFill>
                            <a:schemeClr val="bg1"/>
                          </a:solidFill>
                          <a:effectLst/>
                          <a:latin typeface="Courier New" panose="02070309020205020404" pitchFamily="49" charset="0"/>
                        </a:rPr>
                        <a:t>7</a:t>
                      </a:r>
                    </a:p>
                    <a:p>
                      <a:pPr marL="106363" marR="0" lvl="0" indent="0" algn="r" defTabSz="457200" rtl="0" eaLnBrk="1" fontAlgn="base" latinLnBrk="0" hangingPunct="1">
                        <a:lnSpc>
                          <a:spcPct val="77000"/>
                        </a:lnSpc>
                        <a:spcBef>
                          <a:spcPct val="20000"/>
                        </a:spcBef>
                        <a:spcAft>
                          <a:spcPct val="0"/>
                        </a:spcAft>
                        <a:buClrTx/>
                        <a:buSzTx/>
                        <a:buFontTx/>
                        <a:buNone/>
                        <a:tabLst/>
                      </a:pPr>
                      <a:r>
                        <a:rPr kumimoji="0" lang="en-US" altLang="en-US" sz="1800" b="1" i="0" u="none" strike="noStrike" cap="none" normalizeH="0" baseline="0">
                          <a:ln>
                            <a:noFill/>
                          </a:ln>
                          <a:solidFill>
                            <a:schemeClr val="bg1"/>
                          </a:solidFill>
                          <a:effectLst/>
                          <a:latin typeface="Courier New" panose="02070309020205020404" pitchFamily="49" charset="0"/>
                        </a:rPr>
                        <a:t>8</a:t>
                      </a:r>
                    </a:p>
                    <a:p>
                      <a:pPr marL="106363" marR="0" lvl="0" indent="0" algn="r" defTabSz="457200" rtl="0" eaLnBrk="1" fontAlgn="base" latinLnBrk="0" hangingPunct="1">
                        <a:lnSpc>
                          <a:spcPct val="77000"/>
                        </a:lnSpc>
                        <a:spcBef>
                          <a:spcPct val="20000"/>
                        </a:spcBef>
                        <a:spcAft>
                          <a:spcPct val="0"/>
                        </a:spcAft>
                        <a:buClrTx/>
                        <a:buSzTx/>
                        <a:buFontTx/>
                        <a:buNone/>
                        <a:tabLst/>
                      </a:pPr>
                      <a:r>
                        <a:rPr kumimoji="0" lang="en-US" altLang="en-US" sz="1800" b="1" i="0" u="none" strike="noStrike" cap="none" normalizeH="0" baseline="0">
                          <a:ln>
                            <a:noFill/>
                          </a:ln>
                          <a:solidFill>
                            <a:schemeClr val="bg1"/>
                          </a:solidFill>
                          <a:effectLst/>
                          <a:latin typeface="Courier New" panose="02070309020205020404" pitchFamily="49" charset="0"/>
                        </a:rPr>
                        <a:t>9</a:t>
                      </a:r>
                    </a:p>
                    <a:p>
                      <a:pPr marL="106363" marR="0" lvl="0" indent="0" algn="r" defTabSz="457200" rtl="0" eaLnBrk="1" fontAlgn="base" latinLnBrk="0" hangingPunct="1">
                        <a:lnSpc>
                          <a:spcPct val="77000"/>
                        </a:lnSpc>
                        <a:spcBef>
                          <a:spcPct val="20000"/>
                        </a:spcBef>
                        <a:spcAft>
                          <a:spcPct val="0"/>
                        </a:spcAft>
                        <a:buClrTx/>
                        <a:buSzTx/>
                        <a:buFontTx/>
                        <a:buNone/>
                        <a:tabLst/>
                      </a:pPr>
                      <a:r>
                        <a:rPr kumimoji="0" lang="en-US" altLang="en-US" sz="1800" b="1" i="0" u="none" strike="noStrike" cap="none" normalizeH="0" baseline="0">
                          <a:ln>
                            <a:noFill/>
                          </a:ln>
                          <a:solidFill>
                            <a:schemeClr val="bg1"/>
                          </a:solidFill>
                          <a:effectLst/>
                          <a:latin typeface="Courier New" panose="02070309020205020404" pitchFamily="49" charset="0"/>
                        </a:rPr>
                        <a:t>10</a:t>
                      </a:r>
                    </a:p>
                  </a:txBody>
                  <a:tcPr marL="41477" marR="82954" marT="207386" marB="207386" horzOverflow="overflow">
                    <a:lnL w="76200" cap="flat" cmpd="sng" algn="ctr">
                      <a:solidFill>
                        <a:srgbClr val="CC6600"/>
                      </a:solidFill>
                      <a:prstDash val="solid"/>
                      <a:round/>
                      <a:headEnd type="none" w="med" len="med"/>
                      <a:tailEnd type="none" w="med" len="med"/>
                    </a:lnL>
                    <a:lnR>
                      <a:noFill/>
                    </a:lnR>
                    <a:lnT w="76200" cap="flat" cmpd="sng" algn="ctr">
                      <a:solidFill>
                        <a:srgbClr val="CC6600"/>
                      </a:solidFill>
                      <a:prstDash val="solid"/>
                      <a:round/>
                      <a:headEnd type="none" w="med" len="med"/>
                      <a:tailEnd type="none" w="med" len="med"/>
                    </a:lnT>
                    <a:lnB w="76200" cap="flat" cmpd="sng" algn="ctr">
                      <a:solidFill>
                        <a:srgbClr val="CC6600"/>
                      </a:solidFill>
                      <a:prstDash val="solid"/>
                      <a:round/>
                      <a:headEnd type="none" w="med" len="med"/>
                      <a:tailEnd type="none" w="med" len="med"/>
                    </a:lnB>
                    <a:lnTlToBr>
                      <a:noFill/>
                    </a:lnTlToBr>
                    <a:lnBlToTr>
                      <a:noFill/>
                    </a:lnBlToTr>
                    <a:solidFill>
                      <a:srgbClr val="5784A3"/>
                    </a:solidFill>
                  </a:tcPr>
                </a:tc>
                <a:tc>
                  <a:txBody>
                    <a:bodyPr/>
                    <a:lstStyle>
                      <a:lvl1pPr marL="106363" defTabSz="457200">
                        <a:spcBef>
                          <a:spcPct val="20000"/>
                        </a:spcBef>
                        <a:defRPr sz="2000">
                          <a:solidFill>
                            <a:schemeClr val="tx1"/>
                          </a:solidFill>
                          <a:latin typeface="Tahoma" panose="020B0604030504040204" pitchFamily="34" charset="0"/>
                        </a:defRPr>
                      </a:lvl1pPr>
                      <a:lvl2pPr marL="742950" indent="-285750" defTabSz="457200">
                        <a:spcBef>
                          <a:spcPct val="20000"/>
                        </a:spcBef>
                        <a:defRPr sz="2000">
                          <a:solidFill>
                            <a:schemeClr val="tx1"/>
                          </a:solidFill>
                          <a:latin typeface="Tahoma" panose="020B0604030504040204" pitchFamily="34" charset="0"/>
                        </a:defRPr>
                      </a:lvl2pPr>
                      <a:lvl3pPr marL="1143000" indent="-228600" defTabSz="457200">
                        <a:spcBef>
                          <a:spcPct val="20000"/>
                        </a:spcBef>
                        <a:defRPr>
                          <a:solidFill>
                            <a:schemeClr val="tx1"/>
                          </a:solidFill>
                          <a:latin typeface="Tahoma" panose="020B0604030504040204" pitchFamily="34" charset="0"/>
                        </a:defRPr>
                      </a:lvl3pPr>
                      <a:lvl4pPr marL="1600200" indent="-228600" defTabSz="457200">
                        <a:spcBef>
                          <a:spcPct val="20000"/>
                        </a:spcBef>
                        <a:defRPr sz="1600">
                          <a:solidFill>
                            <a:schemeClr val="tx1"/>
                          </a:solidFill>
                          <a:latin typeface="Tahoma" panose="020B0604030504040204" pitchFamily="34" charset="0"/>
                        </a:defRPr>
                      </a:lvl4pPr>
                      <a:lvl5pPr marL="2057400" indent="-228600" defTabSz="457200">
                        <a:spcBef>
                          <a:spcPct val="20000"/>
                        </a:spcBef>
                        <a:defRPr sz="1600">
                          <a:solidFill>
                            <a:schemeClr val="tx1"/>
                          </a:solidFill>
                          <a:latin typeface="Tahoma" panose="020B0604030504040204" pitchFamily="34" charset="0"/>
                        </a:defRPr>
                      </a:lvl5pPr>
                      <a:lvl6pPr marL="2514600" indent="-228600" defTabSz="457200" fontAlgn="base">
                        <a:spcBef>
                          <a:spcPct val="20000"/>
                        </a:spcBef>
                        <a:spcAft>
                          <a:spcPct val="0"/>
                        </a:spcAft>
                        <a:defRPr sz="1600">
                          <a:solidFill>
                            <a:schemeClr val="tx1"/>
                          </a:solidFill>
                          <a:latin typeface="Tahoma" panose="020B0604030504040204" pitchFamily="34" charset="0"/>
                        </a:defRPr>
                      </a:lvl6pPr>
                      <a:lvl7pPr marL="2971800" indent="-228600" defTabSz="457200" fontAlgn="base">
                        <a:spcBef>
                          <a:spcPct val="20000"/>
                        </a:spcBef>
                        <a:spcAft>
                          <a:spcPct val="0"/>
                        </a:spcAft>
                        <a:defRPr sz="1600">
                          <a:solidFill>
                            <a:schemeClr val="tx1"/>
                          </a:solidFill>
                          <a:latin typeface="Tahoma" panose="020B0604030504040204" pitchFamily="34" charset="0"/>
                        </a:defRPr>
                      </a:lvl7pPr>
                      <a:lvl8pPr marL="3429000" indent="-228600" defTabSz="457200" fontAlgn="base">
                        <a:spcBef>
                          <a:spcPct val="20000"/>
                        </a:spcBef>
                        <a:spcAft>
                          <a:spcPct val="0"/>
                        </a:spcAft>
                        <a:defRPr sz="1600">
                          <a:solidFill>
                            <a:schemeClr val="tx1"/>
                          </a:solidFill>
                          <a:latin typeface="Tahoma" panose="020B0604030504040204" pitchFamily="34" charset="0"/>
                        </a:defRPr>
                      </a:lvl8pPr>
                      <a:lvl9pPr marL="3886200" indent="-228600" defTabSz="457200" fontAlgn="base">
                        <a:spcBef>
                          <a:spcPct val="20000"/>
                        </a:spcBef>
                        <a:spcAft>
                          <a:spcPct val="0"/>
                        </a:spcAft>
                        <a:defRPr sz="1600">
                          <a:solidFill>
                            <a:schemeClr val="tx1"/>
                          </a:solidFill>
                          <a:latin typeface="Tahoma" panose="020B0604030504040204" pitchFamily="34" charset="0"/>
                        </a:defRPr>
                      </a:lvl9pPr>
                    </a:lstStyle>
                    <a:p>
                      <a:pPr marL="106363" marR="0" lvl="0" indent="0" algn="l" defTabSz="457200" rtl="0" eaLnBrk="1" fontAlgn="base" latinLnBrk="0" hangingPunct="1">
                        <a:lnSpc>
                          <a:spcPct val="77000"/>
                        </a:lnSpc>
                        <a:spcBef>
                          <a:spcPct val="20000"/>
                        </a:spcBef>
                        <a:spcAft>
                          <a:spcPct val="0"/>
                        </a:spcAft>
                        <a:buClrTx/>
                        <a:buSzTx/>
                        <a:buFontTx/>
                        <a:buNone/>
                        <a:tabLst/>
                      </a:pPr>
                      <a:r>
                        <a:rPr kumimoji="0" lang="en-US" altLang="en-US" sz="1800" b="1" i="0" u="none" strike="noStrike" cap="none" normalizeH="0" baseline="0">
                          <a:ln>
                            <a:noFill/>
                          </a:ln>
                          <a:solidFill>
                            <a:schemeClr val="tx1"/>
                          </a:solidFill>
                          <a:effectLst/>
                          <a:latin typeface="Courier New" panose="02070309020205020404" pitchFamily="49" charset="0"/>
                        </a:rPr>
                        <a:t>from Point import *</a:t>
                      </a:r>
                    </a:p>
                    <a:p>
                      <a:pPr marL="106363" marR="0" lvl="0" indent="0" algn="l" defTabSz="457200" rtl="0" eaLnBrk="1" fontAlgn="base" latinLnBrk="0" hangingPunct="1">
                        <a:lnSpc>
                          <a:spcPct val="77000"/>
                        </a:lnSpc>
                        <a:spcBef>
                          <a:spcPct val="20000"/>
                        </a:spcBef>
                        <a:spcAft>
                          <a:spcPct val="0"/>
                        </a:spcAft>
                        <a:buClrTx/>
                        <a:buSzTx/>
                        <a:buFontTx/>
                        <a:buNone/>
                        <a:tabLst/>
                      </a:pPr>
                      <a:endParaRPr kumimoji="0" lang="en-US" altLang="en-US" sz="1800" b="0" i="0" u="none" strike="noStrike" cap="none" normalizeH="0" baseline="0">
                        <a:ln>
                          <a:noFill/>
                        </a:ln>
                        <a:solidFill>
                          <a:schemeClr val="tx1"/>
                        </a:solidFill>
                        <a:effectLst/>
                        <a:latin typeface="Courier New" panose="02070309020205020404" pitchFamily="49" charset="0"/>
                      </a:endParaRPr>
                    </a:p>
                    <a:p>
                      <a:pPr marL="106363" marR="0" lvl="0" indent="0" algn="l" defTabSz="457200" rtl="0" eaLnBrk="1" fontAlgn="base" latinLnBrk="0" hangingPunct="1">
                        <a:lnSpc>
                          <a:spcPct val="77000"/>
                        </a:lnSpc>
                        <a:spcBef>
                          <a:spcPct val="20000"/>
                        </a:spcBef>
                        <a:spcAft>
                          <a:spcPct val="0"/>
                        </a:spcAft>
                        <a:buClrTx/>
                        <a:buSzTx/>
                        <a:buFontTx/>
                        <a:buNone/>
                        <a:tabLst/>
                      </a:pPr>
                      <a:r>
                        <a:rPr kumimoji="0" lang="en-US" altLang="en-US" sz="1800" b="1" i="0" u="none" strike="noStrike" cap="none" normalizeH="0" baseline="0">
                          <a:ln>
                            <a:noFill/>
                          </a:ln>
                          <a:solidFill>
                            <a:srgbClr val="008000"/>
                          </a:solidFill>
                          <a:effectLst/>
                          <a:latin typeface="Courier New" panose="02070309020205020404" pitchFamily="49" charset="0"/>
                        </a:rPr>
                        <a:t># main</a:t>
                      </a:r>
                    </a:p>
                    <a:p>
                      <a:pPr marL="106363" marR="0" lvl="0" indent="0" algn="l" defTabSz="457200" rtl="0" eaLnBrk="1" fontAlgn="base" latinLnBrk="0" hangingPunct="1">
                        <a:lnSpc>
                          <a:spcPct val="77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Courier New" panose="02070309020205020404" pitchFamily="49" charset="0"/>
                        </a:rPr>
                        <a:t>p1 = Point()</a:t>
                      </a:r>
                    </a:p>
                    <a:p>
                      <a:pPr marL="106363" marR="0" lvl="0" indent="0" algn="l" defTabSz="457200" rtl="0" eaLnBrk="1" fontAlgn="base" latinLnBrk="0" hangingPunct="1">
                        <a:lnSpc>
                          <a:spcPct val="77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Courier New" panose="02070309020205020404" pitchFamily="49" charset="0"/>
                        </a:rPr>
                        <a:t>p1.x = 7</a:t>
                      </a:r>
                    </a:p>
                    <a:p>
                      <a:pPr marL="106363" marR="0" lvl="0" indent="0" algn="l" defTabSz="457200" rtl="0" eaLnBrk="1" fontAlgn="base" latinLnBrk="0" hangingPunct="1">
                        <a:lnSpc>
                          <a:spcPct val="77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Courier New" panose="02070309020205020404" pitchFamily="49" charset="0"/>
                        </a:rPr>
                        <a:t>p1.y = -3</a:t>
                      </a:r>
                    </a:p>
                    <a:p>
                      <a:pPr marL="106363" marR="0" lvl="0" indent="0" algn="l" defTabSz="457200" rtl="0" eaLnBrk="1" fontAlgn="base" latinLnBrk="0" hangingPunct="1">
                        <a:lnSpc>
                          <a:spcPct val="77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Courier New" panose="02070309020205020404" pitchFamily="49" charset="0"/>
                        </a:rPr>
                        <a:t>...</a:t>
                      </a:r>
                    </a:p>
                    <a:p>
                      <a:pPr marL="106363" marR="0" lvl="0" indent="0" algn="l" defTabSz="457200" rtl="0" eaLnBrk="1" fontAlgn="base" latinLnBrk="0" hangingPunct="1">
                        <a:lnSpc>
                          <a:spcPct val="77000"/>
                        </a:lnSpc>
                        <a:spcBef>
                          <a:spcPct val="20000"/>
                        </a:spcBef>
                        <a:spcAft>
                          <a:spcPct val="0"/>
                        </a:spcAft>
                        <a:buClrTx/>
                        <a:buSzTx/>
                        <a:buFontTx/>
                        <a:buNone/>
                        <a:tabLst/>
                      </a:pPr>
                      <a:endParaRPr kumimoji="0" lang="en-US" altLang="en-US" sz="1800" b="0" i="0" u="none" strike="noStrike" cap="none" normalizeH="0" baseline="0">
                        <a:ln>
                          <a:noFill/>
                        </a:ln>
                        <a:solidFill>
                          <a:schemeClr val="tx1"/>
                        </a:solidFill>
                        <a:effectLst/>
                        <a:latin typeface="Courier New" panose="02070309020205020404" pitchFamily="49" charset="0"/>
                      </a:endParaRPr>
                    </a:p>
                    <a:p>
                      <a:pPr marL="106363" marR="0" lvl="0" indent="0" algn="l" defTabSz="457200" rtl="0" eaLnBrk="1" fontAlgn="base" latinLnBrk="0" hangingPunct="1">
                        <a:lnSpc>
                          <a:spcPct val="77000"/>
                        </a:lnSpc>
                        <a:spcBef>
                          <a:spcPct val="20000"/>
                        </a:spcBef>
                        <a:spcAft>
                          <a:spcPct val="0"/>
                        </a:spcAft>
                        <a:buClrTx/>
                        <a:buSzTx/>
                        <a:buFontTx/>
                        <a:buNone/>
                        <a:tabLst/>
                      </a:pPr>
                      <a:r>
                        <a:rPr kumimoji="0" lang="en-US" altLang="en-US" sz="1800" b="1" i="0" u="none" strike="noStrike" cap="none" normalizeH="0" baseline="0">
                          <a:ln>
                            <a:noFill/>
                          </a:ln>
                          <a:solidFill>
                            <a:srgbClr val="008000"/>
                          </a:solidFill>
                          <a:effectLst/>
                          <a:latin typeface="Courier New" panose="02070309020205020404" pitchFamily="49" charset="0"/>
                        </a:rPr>
                        <a:t># Python objects are dynamic (can add fields any time!)</a:t>
                      </a:r>
                    </a:p>
                    <a:p>
                      <a:pPr marL="106363" marR="0" lvl="0" indent="0" algn="l" defTabSz="457200" rtl="0" eaLnBrk="1" fontAlgn="base" latinLnBrk="0" hangingPunct="1">
                        <a:lnSpc>
                          <a:spcPct val="77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Courier New" panose="02070309020205020404" pitchFamily="49" charset="0"/>
                        </a:rPr>
                        <a:t>p1.name = "Tyler Durden"</a:t>
                      </a:r>
                    </a:p>
                  </a:txBody>
                  <a:tcPr marL="41477" marR="165909" marT="207386" marB="207386" horzOverflow="overflow">
                    <a:lnL>
                      <a:noFill/>
                    </a:lnL>
                    <a:lnR w="76200" cap="flat" cmpd="sng" algn="ctr">
                      <a:solidFill>
                        <a:srgbClr val="CC6600"/>
                      </a:solidFill>
                      <a:prstDash val="solid"/>
                      <a:round/>
                      <a:headEnd type="none" w="med" len="med"/>
                      <a:tailEnd type="none" w="med" len="med"/>
                    </a:lnR>
                    <a:lnT w="76200" cap="flat" cmpd="sng" algn="ctr">
                      <a:solidFill>
                        <a:srgbClr val="CC6600"/>
                      </a:solidFill>
                      <a:prstDash val="solid"/>
                      <a:round/>
                      <a:headEnd type="none" w="med" len="med"/>
                      <a:tailEnd type="none" w="med" len="med"/>
                    </a:lnT>
                    <a:lnB w="76200" cap="flat" cmpd="sng" algn="ctr">
                      <a:solidFill>
                        <a:srgbClr val="CC66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724819495"/>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8A8A84C1-DD23-4656-A9A1-0913178421D0}"/>
              </a:ext>
            </a:extLst>
          </p:cNvPr>
          <p:cNvSpPr>
            <a:spLocks noGrp="1" noChangeArrowheads="1"/>
          </p:cNvSpPr>
          <p:nvPr>
            <p:ph type="title" idx="4294967295"/>
          </p:nvPr>
        </p:nvSpPr>
        <p:spPr/>
        <p:txBody>
          <a:bodyPr/>
          <a:lstStyle/>
          <a:p>
            <a:r>
              <a:rPr lang="en-US" altLang="en-US"/>
              <a:t>Object Methods</a:t>
            </a:r>
          </a:p>
        </p:txBody>
      </p:sp>
      <p:sp>
        <p:nvSpPr>
          <p:cNvPr id="112643" name="Rectangle 3">
            <a:extLst>
              <a:ext uri="{FF2B5EF4-FFF2-40B4-BE49-F238E27FC236}">
                <a16:creationId xmlns:a16="http://schemas.microsoft.com/office/drawing/2014/main" id="{3CB48460-26EC-47A2-B3D8-040FF0C871AF}"/>
              </a:ext>
            </a:extLst>
          </p:cNvPr>
          <p:cNvSpPr>
            <a:spLocks noGrp="1" noChangeArrowheads="1"/>
          </p:cNvSpPr>
          <p:nvPr>
            <p:ph type="body" idx="4294967295"/>
          </p:nvPr>
        </p:nvSpPr>
        <p:spPr/>
        <p:txBody>
          <a:bodyPr>
            <a:normAutofit lnSpcReduction="10000"/>
          </a:bodyPr>
          <a:lstStyle/>
          <a:p>
            <a:pPr>
              <a:lnSpc>
                <a:spcPct val="80000"/>
              </a:lnSpc>
              <a:buFontTx/>
              <a:buNone/>
            </a:pPr>
            <a:r>
              <a:rPr lang="en-US" altLang="en-US">
                <a:latin typeface="Courier New" panose="02070309020205020404" pitchFamily="49" charset="0"/>
              </a:rPr>
              <a:t>	def </a:t>
            </a:r>
            <a:r>
              <a:rPr lang="en-US" altLang="en-US" b="1"/>
              <a:t>name</a:t>
            </a:r>
            <a:r>
              <a:rPr lang="en-US" altLang="en-US">
                <a:latin typeface="Courier New" panose="02070309020205020404" pitchFamily="49" charset="0"/>
              </a:rPr>
              <a:t>(self</a:t>
            </a:r>
            <a:r>
              <a:rPr lang="en-US" altLang="en-US" b="1">
                <a:latin typeface="Courier New" panose="02070309020205020404" pitchFamily="49" charset="0"/>
              </a:rPr>
              <a:t>, </a:t>
            </a:r>
            <a:r>
              <a:rPr lang="en-US" altLang="en-US" b="1"/>
              <a:t>parameter</a:t>
            </a:r>
            <a:r>
              <a:rPr lang="en-US" altLang="en-US" b="1">
                <a:latin typeface="Courier New" panose="02070309020205020404" pitchFamily="49" charset="0"/>
              </a:rPr>
              <a:t>, </a:t>
            </a:r>
            <a:r>
              <a:rPr lang="en-US" altLang="en-US" b="1"/>
              <a:t>...</a:t>
            </a:r>
            <a:r>
              <a:rPr lang="en-US" altLang="en-US" b="1">
                <a:latin typeface="Courier New" panose="02070309020205020404" pitchFamily="49" charset="0"/>
              </a:rPr>
              <a:t>, </a:t>
            </a:r>
            <a:r>
              <a:rPr lang="en-US" altLang="en-US" b="1"/>
              <a:t>parameter</a:t>
            </a:r>
            <a:r>
              <a:rPr lang="en-US" altLang="en-US">
                <a:latin typeface="Courier New" panose="02070309020205020404" pitchFamily="49" charset="0"/>
              </a:rPr>
              <a:t>):</a:t>
            </a:r>
          </a:p>
          <a:p>
            <a:pPr>
              <a:lnSpc>
                <a:spcPct val="80000"/>
              </a:lnSpc>
              <a:buFontTx/>
              <a:buNone/>
            </a:pPr>
            <a:r>
              <a:rPr lang="en-US" altLang="en-US">
                <a:latin typeface="Courier New" panose="02070309020205020404" pitchFamily="49" charset="0"/>
              </a:rPr>
              <a:t>	    </a:t>
            </a:r>
            <a:r>
              <a:rPr lang="en-US" altLang="en-US" b="1"/>
              <a:t>statements</a:t>
            </a:r>
          </a:p>
          <a:p>
            <a:pPr lvl="1">
              <a:lnSpc>
                <a:spcPct val="80000"/>
              </a:lnSpc>
            </a:pPr>
            <a:endParaRPr lang="en-US" altLang="en-US" b="1"/>
          </a:p>
          <a:p>
            <a:pPr lvl="1">
              <a:lnSpc>
                <a:spcPct val="90000"/>
              </a:lnSpc>
            </a:pPr>
            <a:r>
              <a:rPr lang="en-US" altLang="en-US">
                <a:latin typeface="Courier New" panose="02070309020205020404" pitchFamily="49" charset="0"/>
              </a:rPr>
              <a:t>self</a:t>
            </a:r>
            <a:r>
              <a:rPr lang="en-US" altLang="en-US"/>
              <a:t> </a:t>
            </a:r>
            <a:r>
              <a:rPr lang="en-US" altLang="en-US" i="1"/>
              <a:t>must</a:t>
            </a:r>
            <a:r>
              <a:rPr lang="en-US" altLang="en-US"/>
              <a:t> be the first parameter to any object method</a:t>
            </a:r>
          </a:p>
          <a:p>
            <a:pPr lvl="2">
              <a:lnSpc>
                <a:spcPct val="90000"/>
              </a:lnSpc>
            </a:pPr>
            <a:r>
              <a:rPr lang="en-US" altLang="en-US"/>
              <a:t>represents the "implicit parameter" (</a:t>
            </a:r>
            <a:r>
              <a:rPr lang="en-US" altLang="en-US">
                <a:latin typeface="Courier New" panose="02070309020205020404" pitchFamily="49" charset="0"/>
              </a:rPr>
              <a:t>this</a:t>
            </a:r>
            <a:r>
              <a:rPr lang="en-US" altLang="en-US"/>
              <a:t> in Java)</a:t>
            </a:r>
          </a:p>
          <a:p>
            <a:pPr lvl="2">
              <a:lnSpc>
                <a:spcPct val="90000"/>
              </a:lnSpc>
            </a:pPr>
            <a:endParaRPr lang="en-US" altLang="en-US" sz="800"/>
          </a:p>
          <a:p>
            <a:pPr lvl="2">
              <a:lnSpc>
                <a:spcPct val="90000"/>
              </a:lnSpc>
            </a:pPr>
            <a:endParaRPr lang="en-US" altLang="en-US" sz="800"/>
          </a:p>
          <a:p>
            <a:pPr lvl="1">
              <a:lnSpc>
                <a:spcPct val="90000"/>
              </a:lnSpc>
            </a:pPr>
            <a:r>
              <a:rPr lang="en-US" altLang="en-US" i="1"/>
              <a:t>must </a:t>
            </a:r>
            <a:r>
              <a:rPr lang="en-US" altLang="en-US"/>
              <a:t>access the object's fields through the </a:t>
            </a:r>
            <a:r>
              <a:rPr lang="en-US" altLang="en-US">
                <a:latin typeface="Courier New" panose="02070309020205020404" pitchFamily="49" charset="0"/>
              </a:rPr>
              <a:t>self</a:t>
            </a:r>
            <a:r>
              <a:rPr lang="en-US" altLang="en-US"/>
              <a:t> reference</a:t>
            </a:r>
          </a:p>
          <a:p>
            <a:pPr lvl="1">
              <a:lnSpc>
                <a:spcPct val="80000"/>
              </a:lnSpc>
            </a:pPr>
            <a:endParaRPr lang="en-US" altLang="en-US" sz="800">
              <a:latin typeface="Courier New" panose="02070309020205020404" pitchFamily="49" charset="0"/>
            </a:endParaRPr>
          </a:p>
          <a:p>
            <a:pPr lvl="1">
              <a:lnSpc>
                <a:spcPct val="80000"/>
              </a:lnSpc>
              <a:buFontTx/>
              <a:buNone/>
            </a:pPr>
            <a:r>
              <a:rPr lang="en-US" altLang="en-US" sz="2100">
                <a:latin typeface="Courier New" panose="02070309020205020404" pitchFamily="49" charset="0"/>
              </a:rPr>
              <a:t>	class Point:</a:t>
            </a:r>
          </a:p>
          <a:p>
            <a:pPr lvl="1">
              <a:lnSpc>
                <a:spcPct val="80000"/>
              </a:lnSpc>
              <a:buFontTx/>
              <a:buNone/>
            </a:pPr>
            <a:r>
              <a:rPr lang="en-US" altLang="en-US" sz="2100" b="1">
                <a:latin typeface="Courier New" panose="02070309020205020404" pitchFamily="49" charset="0"/>
              </a:rPr>
              <a:t>	    def translate(self, dx, dy):</a:t>
            </a:r>
          </a:p>
          <a:p>
            <a:pPr lvl="1">
              <a:lnSpc>
                <a:spcPct val="80000"/>
              </a:lnSpc>
              <a:buFontTx/>
              <a:buNone/>
            </a:pPr>
            <a:r>
              <a:rPr lang="en-US" altLang="en-US" sz="2100">
                <a:latin typeface="Courier New" panose="02070309020205020404" pitchFamily="49" charset="0"/>
              </a:rPr>
              <a:t>	        </a:t>
            </a:r>
            <a:r>
              <a:rPr lang="en-US" altLang="en-US" sz="2100" b="1">
                <a:latin typeface="Courier New" panose="02070309020205020404" pitchFamily="49" charset="0"/>
              </a:rPr>
              <a:t>self</a:t>
            </a:r>
            <a:r>
              <a:rPr lang="en-US" altLang="en-US" sz="2100">
                <a:latin typeface="Courier New" panose="02070309020205020404" pitchFamily="49" charset="0"/>
              </a:rPr>
              <a:t>.x += dx</a:t>
            </a:r>
          </a:p>
          <a:p>
            <a:pPr lvl="1">
              <a:lnSpc>
                <a:spcPct val="80000"/>
              </a:lnSpc>
              <a:buFontTx/>
              <a:buNone/>
            </a:pPr>
            <a:r>
              <a:rPr lang="en-US" altLang="en-US" sz="2100">
                <a:latin typeface="Courier New" panose="02070309020205020404" pitchFamily="49" charset="0"/>
              </a:rPr>
              <a:t>	        </a:t>
            </a:r>
            <a:r>
              <a:rPr lang="en-US" altLang="en-US" sz="2100" b="1">
                <a:latin typeface="Courier New" panose="02070309020205020404" pitchFamily="49" charset="0"/>
              </a:rPr>
              <a:t>self</a:t>
            </a:r>
            <a:r>
              <a:rPr lang="en-US" altLang="en-US" sz="2100">
                <a:latin typeface="Courier New" panose="02070309020205020404" pitchFamily="49" charset="0"/>
              </a:rPr>
              <a:t>.y += dy</a:t>
            </a:r>
          </a:p>
          <a:p>
            <a:pPr lvl="1">
              <a:lnSpc>
                <a:spcPct val="80000"/>
              </a:lnSpc>
              <a:buFontTx/>
              <a:buNone/>
            </a:pPr>
            <a:r>
              <a:rPr lang="en-US" altLang="en-US" sz="2100">
                <a:latin typeface="Courier New" panose="02070309020205020404" pitchFamily="49" charset="0"/>
              </a:rPr>
              <a:t>	    ...</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B1D8F3ED-C962-4DCB-A3FA-2EFA1922D8EB}"/>
              </a:ext>
            </a:extLst>
          </p:cNvPr>
          <p:cNvSpPr>
            <a:spLocks noGrp="1" noChangeArrowheads="1"/>
          </p:cNvSpPr>
          <p:nvPr>
            <p:ph type="title" idx="4294967295"/>
          </p:nvPr>
        </p:nvSpPr>
        <p:spPr/>
        <p:txBody>
          <a:bodyPr/>
          <a:lstStyle/>
          <a:p>
            <a:r>
              <a:rPr lang="en-US" altLang="en-US"/>
              <a:t>"Implicit" Parameter (</a:t>
            </a:r>
            <a:r>
              <a:rPr lang="en-US" altLang="en-US">
                <a:latin typeface="Courier New" panose="02070309020205020404" pitchFamily="49" charset="0"/>
              </a:rPr>
              <a:t>self</a:t>
            </a:r>
            <a:r>
              <a:rPr lang="en-US" altLang="en-US"/>
              <a:t>)</a:t>
            </a:r>
          </a:p>
        </p:txBody>
      </p:sp>
      <p:sp>
        <p:nvSpPr>
          <p:cNvPr id="110595" name="Rectangle 3">
            <a:extLst>
              <a:ext uri="{FF2B5EF4-FFF2-40B4-BE49-F238E27FC236}">
                <a16:creationId xmlns:a16="http://schemas.microsoft.com/office/drawing/2014/main" id="{CFF8E103-8FAF-42A8-8496-C208A5C45E55}"/>
              </a:ext>
            </a:extLst>
          </p:cNvPr>
          <p:cNvSpPr>
            <a:spLocks noGrp="1" noChangeArrowheads="1"/>
          </p:cNvSpPr>
          <p:nvPr>
            <p:ph type="body" idx="4294967295"/>
          </p:nvPr>
        </p:nvSpPr>
        <p:spPr/>
        <p:txBody>
          <a:bodyPr>
            <a:normAutofit fontScale="92500" lnSpcReduction="10000"/>
          </a:bodyPr>
          <a:lstStyle/>
          <a:p>
            <a:pPr>
              <a:lnSpc>
                <a:spcPct val="90000"/>
              </a:lnSpc>
            </a:pPr>
            <a:r>
              <a:rPr lang="en-US" altLang="en-US" dirty="0"/>
              <a:t>Java: </a:t>
            </a:r>
            <a:r>
              <a:rPr lang="en-US" altLang="en-US" dirty="0">
                <a:latin typeface="Courier New" panose="02070309020205020404" pitchFamily="49" charset="0"/>
              </a:rPr>
              <a:t>this</a:t>
            </a:r>
            <a:r>
              <a:rPr lang="en-US" altLang="en-US" dirty="0"/>
              <a:t>, implicit</a:t>
            </a:r>
          </a:p>
          <a:p>
            <a:pPr lvl="1">
              <a:lnSpc>
                <a:spcPct val="80000"/>
              </a:lnSpc>
              <a:buFontTx/>
              <a:buNone/>
            </a:pPr>
            <a:r>
              <a:rPr lang="en-US" altLang="en-US" sz="2100" dirty="0">
                <a:latin typeface="Courier New" panose="02070309020205020404" pitchFamily="49" charset="0"/>
              </a:rPr>
              <a:t>	public void translate(int dx, int </a:t>
            </a:r>
            <a:r>
              <a:rPr lang="en-US" altLang="en-US" sz="2100" dirty="0" err="1">
                <a:latin typeface="Courier New" panose="02070309020205020404" pitchFamily="49" charset="0"/>
              </a:rPr>
              <a:t>dy</a:t>
            </a:r>
            <a:r>
              <a:rPr lang="en-US" altLang="en-US" sz="2100" dirty="0">
                <a:latin typeface="Courier New" panose="02070309020205020404" pitchFamily="49" charset="0"/>
              </a:rPr>
              <a:t>) {</a:t>
            </a:r>
          </a:p>
          <a:p>
            <a:pPr lvl="1">
              <a:lnSpc>
                <a:spcPct val="80000"/>
              </a:lnSpc>
              <a:buFontTx/>
              <a:buNone/>
            </a:pPr>
            <a:r>
              <a:rPr lang="en-US" altLang="en-US" sz="2100" dirty="0">
                <a:latin typeface="Courier New" panose="02070309020205020404" pitchFamily="49" charset="0"/>
              </a:rPr>
              <a:t>	    x += dx;      </a:t>
            </a:r>
            <a:r>
              <a:rPr lang="en-US" altLang="en-US" sz="2100" b="1" dirty="0">
                <a:solidFill>
                  <a:srgbClr val="008000"/>
                </a:solidFill>
                <a:latin typeface="Courier New" panose="02070309020205020404" pitchFamily="49" charset="0"/>
              </a:rPr>
              <a:t>// </a:t>
            </a:r>
            <a:r>
              <a:rPr lang="en-US" altLang="en-US" sz="2100" b="1" dirty="0" err="1">
                <a:solidFill>
                  <a:srgbClr val="008000"/>
                </a:solidFill>
                <a:latin typeface="Courier New" panose="02070309020205020404" pitchFamily="49" charset="0"/>
              </a:rPr>
              <a:t>this.x</a:t>
            </a:r>
            <a:r>
              <a:rPr lang="en-US" altLang="en-US" sz="2100" b="1" dirty="0">
                <a:solidFill>
                  <a:srgbClr val="008000"/>
                </a:solidFill>
                <a:latin typeface="Courier New" panose="02070309020205020404" pitchFamily="49" charset="0"/>
              </a:rPr>
              <a:t> += dx;</a:t>
            </a:r>
          </a:p>
          <a:p>
            <a:pPr lvl="1">
              <a:lnSpc>
                <a:spcPct val="80000"/>
              </a:lnSpc>
              <a:buFontTx/>
              <a:buNone/>
            </a:pPr>
            <a:r>
              <a:rPr lang="en-US" altLang="en-US" sz="2100" dirty="0">
                <a:latin typeface="Courier New" panose="02070309020205020404" pitchFamily="49" charset="0"/>
              </a:rPr>
              <a:t>	    y += </a:t>
            </a:r>
            <a:r>
              <a:rPr lang="en-US" altLang="en-US" sz="2100" dirty="0" err="1">
                <a:latin typeface="Courier New" panose="02070309020205020404" pitchFamily="49" charset="0"/>
              </a:rPr>
              <a:t>dy</a:t>
            </a:r>
            <a:r>
              <a:rPr lang="en-US" altLang="en-US" sz="2100" dirty="0">
                <a:latin typeface="Courier New" panose="02070309020205020404" pitchFamily="49" charset="0"/>
              </a:rPr>
              <a:t>;      </a:t>
            </a:r>
            <a:r>
              <a:rPr lang="en-US" altLang="en-US" sz="2100" b="1" dirty="0">
                <a:solidFill>
                  <a:srgbClr val="008000"/>
                </a:solidFill>
                <a:latin typeface="Courier New" panose="02070309020205020404" pitchFamily="49" charset="0"/>
              </a:rPr>
              <a:t>// </a:t>
            </a:r>
            <a:r>
              <a:rPr lang="en-US" altLang="en-US" sz="2100" b="1" dirty="0" err="1">
                <a:solidFill>
                  <a:srgbClr val="008000"/>
                </a:solidFill>
                <a:latin typeface="Courier New" panose="02070309020205020404" pitchFamily="49" charset="0"/>
              </a:rPr>
              <a:t>this.y</a:t>
            </a:r>
            <a:r>
              <a:rPr lang="en-US" altLang="en-US" sz="2100" b="1" dirty="0">
                <a:solidFill>
                  <a:srgbClr val="008000"/>
                </a:solidFill>
                <a:latin typeface="Courier New" panose="02070309020205020404" pitchFamily="49" charset="0"/>
              </a:rPr>
              <a:t> += </a:t>
            </a:r>
            <a:r>
              <a:rPr lang="en-US" altLang="en-US" sz="2100" b="1" dirty="0" err="1">
                <a:solidFill>
                  <a:srgbClr val="008000"/>
                </a:solidFill>
                <a:latin typeface="Courier New" panose="02070309020205020404" pitchFamily="49" charset="0"/>
              </a:rPr>
              <a:t>dy</a:t>
            </a:r>
            <a:r>
              <a:rPr lang="en-US" altLang="en-US" sz="2100" b="1" dirty="0">
                <a:solidFill>
                  <a:srgbClr val="008000"/>
                </a:solidFill>
                <a:latin typeface="Courier New" panose="02070309020205020404" pitchFamily="49" charset="0"/>
              </a:rPr>
              <a:t>;</a:t>
            </a:r>
          </a:p>
          <a:p>
            <a:pPr lvl="1">
              <a:lnSpc>
                <a:spcPct val="80000"/>
              </a:lnSpc>
              <a:buFontTx/>
              <a:buNone/>
            </a:pPr>
            <a:r>
              <a:rPr lang="en-US" altLang="en-US" sz="2100" dirty="0">
                <a:latin typeface="Courier New" panose="02070309020205020404" pitchFamily="49" charset="0"/>
              </a:rPr>
              <a:t>	}</a:t>
            </a:r>
          </a:p>
          <a:p>
            <a:pPr lvl="1">
              <a:lnSpc>
                <a:spcPct val="80000"/>
              </a:lnSpc>
              <a:buFontTx/>
              <a:buNone/>
            </a:pPr>
            <a:endParaRPr lang="en-US" altLang="en-US" dirty="0"/>
          </a:p>
          <a:p>
            <a:pPr>
              <a:lnSpc>
                <a:spcPct val="90000"/>
              </a:lnSpc>
            </a:pPr>
            <a:r>
              <a:rPr lang="en-US" altLang="en-US" dirty="0"/>
              <a:t>Python: </a:t>
            </a:r>
            <a:r>
              <a:rPr lang="en-US" altLang="en-US" dirty="0">
                <a:latin typeface="Courier New" panose="02070309020205020404" pitchFamily="49" charset="0"/>
              </a:rPr>
              <a:t>self</a:t>
            </a:r>
            <a:r>
              <a:rPr lang="en-US" altLang="en-US" dirty="0"/>
              <a:t>, explicit</a:t>
            </a:r>
            <a:endParaRPr lang="en-US" altLang="en-US" dirty="0">
              <a:latin typeface="Courier New" panose="02070309020205020404" pitchFamily="49" charset="0"/>
            </a:endParaRPr>
          </a:p>
          <a:p>
            <a:pPr lvl="1">
              <a:lnSpc>
                <a:spcPct val="80000"/>
              </a:lnSpc>
              <a:buFontTx/>
              <a:buNone/>
            </a:pPr>
            <a:r>
              <a:rPr lang="en-US" altLang="en-US" sz="2100" dirty="0">
                <a:latin typeface="Courier New" panose="02070309020205020404" pitchFamily="49" charset="0"/>
              </a:rPr>
              <a:t>	def translate(</a:t>
            </a:r>
            <a:r>
              <a:rPr lang="en-US" altLang="en-US" sz="2100" b="1" dirty="0">
                <a:latin typeface="Courier New" panose="02070309020205020404" pitchFamily="49" charset="0"/>
              </a:rPr>
              <a:t>self</a:t>
            </a:r>
            <a:r>
              <a:rPr lang="en-US" altLang="en-US" sz="2100" dirty="0">
                <a:latin typeface="Courier New" panose="02070309020205020404" pitchFamily="49" charset="0"/>
              </a:rPr>
              <a:t>, dx, </a:t>
            </a:r>
            <a:r>
              <a:rPr lang="en-US" altLang="en-US" sz="2100" dirty="0" err="1">
                <a:latin typeface="Courier New" panose="02070309020205020404" pitchFamily="49" charset="0"/>
              </a:rPr>
              <a:t>dy</a:t>
            </a:r>
            <a:r>
              <a:rPr lang="en-US" altLang="en-US" sz="2100" dirty="0">
                <a:latin typeface="Courier New" panose="02070309020205020404" pitchFamily="49" charset="0"/>
              </a:rPr>
              <a:t>):</a:t>
            </a:r>
          </a:p>
          <a:p>
            <a:pPr lvl="1">
              <a:lnSpc>
                <a:spcPct val="80000"/>
              </a:lnSpc>
              <a:buFontTx/>
              <a:buNone/>
            </a:pPr>
            <a:r>
              <a:rPr lang="en-US" altLang="en-US" sz="2100" dirty="0">
                <a:latin typeface="Courier New" panose="02070309020205020404" pitchFamily="49" charset="0"/>
              </a:rPr>
              <a:t>	    </a:t>
            </a:r>
            <a:r>
              <a:rPr lang="en-US" altLang="en-US" sz="2100" b="1" dirty="0" err="1">
                <a:latin typeface="Courier New" panose="02070309020205020404" pitchFamily="49" charset="0"/>
              </a:rPr>
              <a:t>self.x</a:t>
            </a:r>
            <a:r>
              <a:rPr lang="en-US" altLang="en-US" sz="2100" dirty="0">
                <a:latin typeface="Courier New" panose="02070309020205020404" pitchFamily="49" charset="0"/>
              </a:rPr>
              <a:t> += dx</a:t>
            </a:r>
          </a:p>
          <a:p>
            <a:pPr lvl="1">
              <a:lnSpc>
                <a:spcPct val="80000"/>
              </a:lnSpc>
              <a:buFontTx/>
              <a:buNone/>
            </a:pPr>
            <a:r>
              <a:rPr lang="en-US" altLang="en-US" sz="2100" dirty="0">
                <a:latin typeface="Courier New" panose="02070309020205020404" pitchFamily="49" charset="0"/>
              </a:rPr>
              <a:t>	    </a:t>
            </a:r>
            <a:r>
              <a:rPr lang="en-US" altLang="en-US" sz="2100" b="1" dirty="0" err="1">
                <a:latin typeface="Courier New" panose="02070309020205020404" pitchFamily="49" charset="0"/>
              </a:rPr>
              <a:t>self.y</a:t>
            </a:r>
            <a:r>
              <a:rPr lang="en-US" altLang="en-US" sz="2100" dirty="0">
                <a:latin typeface="Courier New" panose="02070309020205020404" pitchFamily="49" charset="0"/>
              </a:rPr>
              <a:t> += </a:t>
            </a:r>
            <a:r>
              <a:rPr lang="en-US" altLang="en-US" sz="2100" dirty="0" err="1">
                <a:latin typeface="Courier New" panose="02070309020205020404" pitchFamily="49" charset="0"/>
              </a:rPr>
              <a:t>dy</a:t>
            </a:r>
            <a:endParaRPr lang="en-US" altLang="en-US" sz="2100" dirty="0">
              <a:latin typeface="Courier New" panose="02070309020205020404" pitchFamily="49" charset="0"/>
            </a:endParaRPr>
          </a:p>
          <a:p>
            <a:pPr lvl="1">
              <a:lnSpc>
                <a:spcPct val="80000"/>
              </a:lnSpc>
              <a:buFontTx/>
              <a:buNone/>
            </a:pPr>
            <a:endParaRPr lang="en-US" altLang="en-US" sz="2100" dirty="0">
              <a:latin typeface="Courier New" panose="02070309020205020404" pitchFamily="49" charset="0"/>
            </a:endParaRPr>
          </a:p>
          <a:p>
            <a:pPr lvl="1">
              <a:lnSpc>
                <a:spcPct val="80000"/>
              </a:lnSpc>
              <a:buFontTx/>
              <a:buNone/>
            </a:pPr>
            <a:endParaRPr lang="en-US" altLang="en-US" sz="2100" dirty="0">
              <a:latin typeface="Courier New" panose="02070309020205020404" pitchFamily="49" charset="0"/>
            </a:endParaRPr>
          </a:p>
          <a:p>
            <a:pPr lvl="1"/>
            <a:r>
              <a:rPr lang="en-US" altLang="en-US" dirty="0"/>
              <a:t>Exercise: Write </a:t>
            </a:r>
            <a:r>
              <a:rPr lang="en-US" altLang="en-US" dirty="0">
                <a:latin typeface="Courier New" panose="02070309020205020404" pitchFamily="49" charset="0"/>
              </a:rPr>
              <a:t>distance</a:t>
            </a:r>
            <a:r>
              <a:rPr lang="en-US" altLang="en-US" dirty="0"/>
              <a:t>, </a:t>
            </a:r>
            <a:r>
              <a:rPr lang="en-US" altLang="en-US" dirty="0" err="1">
                <a:latin typeface="Courier New" panose="02070309020205020404" pitchFamily="49" charset="0"/>
              </a:rPr>
              <a:t>set_location</a:t>
            </a:r>
            <a:r>
              <a:rPr lang="en-US" altLang="en-US" dirty="0"/>
              <a:t>, and </a:t>
            </a:r>
            <a:r>
              <a:rPr lang="en-US" altLang="en-US" dirty="0" err="1">
                <a:latin typeface="Courier New" panose="02070309020205020404" pitchFamily="49" charset="0"/>
              </a:rPr>
              <a:t>distance_from_origin</a:t>
            </a:r>
            <a:r>
              <a:rPr lang="en-US" altLang="en-US" dirty="0"/>
              <a:t> methods.</a:t>
            </a:r>
            <a:endParaRPr lang="en-US" altLang="en-US" sz="2100" dirty="0">
              <a:latin typeface="Courier New" panose="02070309020205020404" pitchFamily="49" charset="0"/>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61A93810-9812-4E79-9FF5-4CA0C22C405F}"/>
              </a:ext>
            </a:extLst>
          </p:cNvPr>
          <p:cNvSpPr>
            <a:spLocks noGrp="1" noChangeArrowheads="1"/>
          </p:cNvSpPr>
          <p:nvPr>
            <p:ph type="title"/>
          </p:nvPr>
        </p:nvSpPr>
        <p:spPr/>
        <p:txBody>
          <a:bodyPr/>
          <a:lstStyle/>
          <a:p>
            <a:r>
              <a:rPr lang="en-US" altLang="en-US"/>
              <a:t>Calling Methods</a:t>
            </a:r>
          </a:p>
        </p:txBody>
      </p:sp>
      <p:sp>
        <p:nvSpPr>
          <p:cNvPr id="142339" name="Rectangle 3">
            <a:extLst>
              <a:ext uri="{FF2B5EF4-FFF2-40B4-BE49-F238E27FC236}">
                <a16:creationId xmlns:a16="http://schemas.microsoft.com/office/drawing/2014/main" id="{D76CD303-0650-4424-B564-6CB5F843C249}"/>
              </a:ext>
            </a:extLst>
          </p:cNvPr>
          <p:cNvSpPr>
            <a:spLocks noGrp="1" noChangeArrowheads="1"/>
          </p:cNvSpPr>
          <p:nvPr>
            <p:ph type="body" idx="1"/>
          </p:nvPr>
        </p:nvSpPr>
        <p:spPr/>
        <p:txBody>
          <a:bodyPr>
            <a:normAutofit fontScale="70000" lnSpcReduction="20000"/>
          </a:bodyPr>
          <a:lstStyle/>
          <a:p>
            <a:r>
              <a:rPr lang="en-US" altLang="en-US"/>
              <a:t>A client can call the methods of an object in two ways:</a:t>
            </a:r>
          </a:p>
          <a:p>
            <a:pPr lvl="1"/>
            <a:r>
              <a:rPr lang="en-US" altLang="en-US"/>
              <a:t>(the value of </a:t>
            </a:r>
            <a:r>
              <a:rPr lang="en-US" altLang="en-US">
                <a:latin typeface="Courier New" panose="02070309020205020404" pitchFamily="49" charset="0"/>
              </a:rPr>
              <a:t>self</a:t>
            </a:r>
            <a:r>
              <a:rPr lang="en-US" altLang="en-US"/>
              <a:t> can be an implicit or explicit parameter)</a:t>
            </a:r>
          </a:p>
          <a:p>
            <a:pPr lvl="1"/>
            <a:endParaRPr lang="en-US" altLang="en-US"/>
          </a:p>
          <a:p>
            <a:pPr>
              <a:buFontTx/>
              <a:buNone/>
            </a:pPr>
            <a:r>
              <a:rPr lang="en-US" altLang="en-US">
                <a:latin typeface="Courier New" panose="02070309020205020404" pitchFamily="49" charset="0"/>
              </a:rPr>
              <a:t>	</a:t>
            </a:r>
            <a:r>
              <a:rPr lang="en-US" altLang="en-US"/>
              <a:t>1)</a:t>
            </a:r>
            <a:r>
              <a:rPr lang="en-US" altLang="en-US">
                <a:latin typeface="Courier New" panose="02070309020205020404" pitchFamily="49" charset="0"/>
              </a:rPr>
              <a:t>	</a:t>
            </a:r>
            <a:r>
              <a:rPr lang="en-US" altLang="en-US" b="1"/>
              <a:t>object</a:t>
            </a:r>
            <a:r>
              <a:rPr lang="en-US" altLang="en-US">
                <a:latin typeface="Courier New" panose="02070309020205020404" pitchFamily="49" charset="0"/>
              </a:rPr>
              <a:t>.</a:t>
            </a:r>
            <a:r>
              <a:rPr lang="en-US" altLang="en-US" b="1"/>
              <a:t>method</a:t>
            </a:r>
            <a:r>
              <a:rPr lang="en-US" altLang="en-US">
                <a:latin typeface="Courier New" panose="02070309020205020404" pitchFamily="49" charset="0"/>
              </a:rPr>
              <a:t>(</a:t>
            </a:r>
            <a:r>
              <a:rPr lang="en-US" altLang="en-US" b="1"/>
              <a:t>parameters</a:t>
            </a:r>
            <a:r>
              <a:rPr lang="en-US" altLang="en-US">
                <a:latin typeface="Courier New" panose="02070309020205020404" pitchFamily="49" charset="0"/>
              </a:rPr>
              <a:t>)</a:t>
            </a:r>
          </a:p>
          <a:p>
            <a:pPr>
              <a:buFontTx/>
              <a:buNone/>
            </a:pPr>
            <a:r>
              <a:rPr lang="en-US" altLang="en-US"/>
              <a:t>	 or</a:t>
            </a:r>
          </a:p>
          <a:p>
            <a:pPr>
              <a:buFontTx/>
              <a:buNone/>
            </a:pPr>
            <a:r>
              <a:rPr lang="en-US" altLang="en-US">
                <a:latin typeface="Courier New" panose="02070309020205020404" pitchFamily="49" charset="0"/>
              </a:rPr>
              <a:t>	</a:t>
            </a:r>
            <a:r>
              <a:rPr lang="en-US" altLang="en-US"/>
              <a:t>2)</a:t>
            </a:r>
            <a:r>
              <a:rPr lang="en-US" altLang="en-US">
                <a:latin typeface="Courier New" panose="02070309020205020404" pitchFamily="49" charset="0"/>
              </a:rPr>
              <a:t>	</a:t>
            </a:r>
            <a:r>
              <a:rPr lang="en-US" altLang="en-US" b="1"/>
              <a:t>Class</a:t>
            </a:r>
            <a:r>
              <a:rPr lang="en-US" altLang="en-US">
                <a:latin typeface="Courier New" panose="02070309020205020404" pitchFamily="49" charset="0"/>
              </a:rPr>
              <a:t>.</a:t>
            </a:r>
            <a:r>
              <a:rPr lang="en-US" altLang="en-US" b="1"/>
              <a:t>method</a:t>
            </a:r>
            <a:r>
              <a:rPr lang="en-US" altLang="en-US">
                <a:latin typeface="Courier New" panose="02070309020205020404" pitchFamily="49" charset="0"/>
              </a:rPr>
              <a:t>(</a:t>
            </a:r>
            <a:r>
              <a:rPr lang="en-US" altLang="en-US" b="1"/>
              <a:t>object</a:t>
            </a:r>
            <a:r>
              <a:rPr lang="en-US" altLang="en-US">
                <a:latin typeface="Courier New" panose="02070309020205020404" pitchFamily="49" charset="0"/>
              </a:rPr>
              <a:t>, </a:t>
            </a:r>
            <a:r>
              <a:rPr lang="en-US" altLang="en-US" b="1"/>
              <a:t>parameters</a:t>
            </a:r>
            <a:r>
              <a:rPr lang="en-US" altLang="en-US">
                <a:latin typeface="Courier New" panose="02070309020205020404" pitchFamily="49" charset="0"/>
              </a:rPr>
              <a:t>)</a:t>
            </a:r>
          </a:p>
          <a:p>
            <a:pPr>
              <a:buFontTx/>
              <a:buNone/>
            </a:pPr>
            <a:endParaRPr lang="en-US" altLang="en-US">
              <a:latin typeface="Courier New" panose="02070309020205020404" pitchFamily="49" charset="0"/>
            </a:endParaRPr>
          </a:p>
          <a:p>
            <a:r>
              <a:rPr lang="en-US" altLang="en-US"/>
              <a:t>Example:</a:t>
            </a:r>
          </a:p>
          <a:p>
            <a:pPr lvl="1">
              <a:lnSpc>
                <a:spcPct val="80000"/>
              </a:lnSpc>
              <a:buFontTx/>
              <a:buNone/>
            </a:pPr>
            <a:r>
              <a:rPr lang="en-US" altLang="en-US">
                <a:latin typeface="Courier New" panose="02070309020205020404" pitchFamily="49" charset="0"/>
              </a:rPr>
              <a:t>p = Point(3, -4)</a:t>
            </a:r>
          </a:p>
          <a:p>
            <a:pPr lvl="1">
              <a:lnSpc>
                <a:spcPct val="80000"/>
              </a:lnSpc>
              <a:buFontTx/>
              <a:buNone/>
            </a:pPr>
            <a:r>
              <a:rPr lang="en-US" altLang="en-US" b="1">
                <a:latin typeface="Courier New" panose="02070309020205020404" pitchFamily="49" charset="0"/>
              </a:rPr>
              <a:t>p.translate</a:t>
            </a:r>
            <a:r>
              <a:rPr lang="en-US" altLang="en-US">
                <a:latin typeface="Courier New" panose="02070309020205020404" pitchFamily="49" charset="0"/>
              </a:rPr>
              <a:t>(1, 5)</a:t>
            </a:r>
          </a:p>
          <a:p>
            <a:pPr lvl="1">
              <a:lnSpc>
                <a:spcPct val="80000"/>
              </a:lnSpc>
              <a:buFontTx/>
              <a:buNone/>
            </a:pPr>
            <a:r>
              <a:rPr lang="en-US" altLang="en-US" b="1">
                <a:latin typeface="Courier New" panose="02070309020205020404" pitchFamily="49" charset="0"/>
              </a:rPr>
              <a:t>Point.translate</a:t>
            </a:r>
            <a:r>
              <a:rPr lang="en-US" altLang="en-US">
                <a:latin typeface="Courier New" panose="02070309020205020404" pitchFamily="49" charset="0"/>
              </a:rPr>
              <a:t>(</a:t>
            </a:r>
            <a:r>
              <a:rPr lang="en-US" altLang="en-US" b="1">
                <a:latin typeface="Courier New" panose="02070309020205020404" pitchFamily="49" charset="0"/>
              </a:rPr>
              <a:t>p</a:t>
            </a:r>
            <a:r>
              <a:rPr lang="en-US" altLang="en-US">
                <a:latin typeface="Courier New" panose="02070309020205020404" pitchFamily="49" charset="0"/>
              </a:rPr>
              <a:t>, 1, 5)</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FF9264AA-162A-407F-B6C3-B60B8760CF7B}"/>
              </a:ext>
            </a:extLst>
          </p:cNvPr>
          <p:cNvSpPr>
            <a:spLocks noGrp="1" noChangeArrowheads="1"/>
          </p:cNvSpPr>
          <p:nvPr>
            <p:ph type="title" idx="4294967295"/>
          </p:nvPr>
        </p:nvSpPr>
        <p:spPr/>
        <p:txBody>
          <a:bodyPr/>
          <a:lstStyle/>
          <a:p>
            <a:r>
              <a:rPr lang="en-US" altLang="en-US"/>
              <a:t>Constructors</a:t>
            </a:r>
          </a:p>
        </p:txBody>
      </p:sp>
      <p:sp>
        <p:nvSpPr>
          <p:cNvPr id="115715" name="Rectangle 3">
            <a:extLst>
              <a:ext uri="{FF2B5EF4-FFF2-40B4-BE49-F238E27FC236}">
                <a16:creationId xmlns:a16="http://schemas.microsoft.com/office/drawing/2014/main" id="{F7261346-DF7C-4235-8212-9E7037EAA809}"/>
              </a:ext>
            </a:extLst>
          </p:cNvPr>
          <p:cNvSpPr>
            <a:spLocks noGrp="1" noChangeArrowheads="1"/>
          </p:cNvSpPr>
          <p:nvPr>
            <p:ph type="body" idx="4294967295"/>
          </p:nvPr>
        </p:nvSpPr>
        <p:spPr/>
        <p:txBody>
          <a:bodyPr>
            <a:normAutofit fontScale="92500" lnSpcReduction="10000"/>
          </a:bodyPr>
          <a:lstStyle/>
          <a:p>
            <a:pPr>
              <a:lnSpc>
                <a:spcPct val="80000"/>
              </a:lnSpc>
              <a:buFontTx/>
              <a:buNone/>
            </a:pPr>
            <a:r>
              <a:rPr lang="en-US" altLang="en-US">
                <a:latin typeface="Courier New" panose="02070309020205020404" pitchFamily="49" charset="0"/>
              </a:rPr>
              <a:t>	def </a:t>
            </a:r>
            <a:r>
              <a:rPr lang="en-US" altLang="en-US" b="1">
                <a:solidFill>
                  <a:schemeClr val="accent2"/>
                </a:solidFill>
                <a:latin typeface="Courier New" panose="02070309020205020404" pitchFamily="49" charset="0"/>
              </a:rPr>
              <a:t>__init__</a:t>
            </a:r>
            <a:r>
              <a:rPr lang="en-US" altLang="en-US">
                <a:latin typeface="Courier New" panose="02070309020205020404" pitchFamily="49" charset="0"/>
              </a:rPr>
              <a:t>(self</a:t>
            </a:r>
            <a:r>
              <a:rPr lang="en-US" altLang="en-US" b="1"/>
              <a:t>, parameter</a:t>
            </a:r>
            <a:r>
              <a:rPr lang="en-US" altLang="en-US" b="1">
                <a:latin typeface="Courier New" panose="02070309020205020404" pitchFamily="49" charset="0"/>
              </a:rPr>
              <a:t>, </a:t>
            </a:r>
            <a:r>
              <a:rPr lang="en-US" altLang="en-US" b="1"/>
              <a:t>...</a:t>
            </a:r>
            <a:r>
              <a:rPr lang="en-US" altLang="en-US" b="1">
                <a:latin typeface="Courier New" panose="02070309020205020404" pitchFamily="49" charset="0"/>
              </a:rPr>
              <a:t>, </a:t>
            </a:r>
            <a:r>
              <a:rPr lang="en-US" altLang="en-US" b="1"/>
              <a:t>parameter</a:t>
            </a:r>
            <a:r>
              <a:rPr lang="en-US" altLang="en-US">
                <a:latin typeface="Courier New" panose="02070309020205020404" pitchFamily="49" charset="0"/>
              </a:rPr>
              <a:t>):</a:t>
            </a:r>
          </a:p>
          <a:p>
            <a:pPr>
              <a:lnSpc>
                <a:spcPct val="80000"/>
              </a:lnSpc>
              <a:buFontTx/>
              <a:buNone/>
            </a:pPr>
            <a:r>
              <a:rPr lang="en-US" altLang="en-US">
                <a:latin typeface="Courier New" panose="02070309020205020404" pitchFamily="49" charset="0"/>
              </a:rPr>
              <a:t>	    </a:t>
            </a:r>
            <a:r>
              <a:rPr lang="en-US" altLang="en-US" b="1"/>
              <a:t>statements</a:t>
            </a:r>
          </a:p>
          <a:p>
            <a:pPr lvl="1">
              <a:lnSpc>
                <a:spcPct val="80000"/>
              </a:lnSpc>
            </a:pPr>
            <a:endParaRPr lang="en-US" altLang="en-US" b="1"/>
          </a:p>
          <a:p>
            <a:pPr lvl="1">
              <a:lnSpc>
                <a:spcPct val="80000"/>
              </a:lnSpc>
            </a:pPr>
            <a:r>
              <a:rPr lang="en-US" altLang="en-US"/>
              <a:t>a constructor is a special method with the name </a:t>
            </a:r>
            <a:r>
              <a:rPr lang="en-US" altLang="en-US">
                <a:latin typeface="Courier New" panose="02070309020205020404" pitchFamily="49" charset="0"/>
              </a:rPr>
              <a:t>__init__</a:t>
            </a:r>
            <a:endParaRPr lang="en-US" altLang="en-US"/>
          </a:p>
          <a:p>
            <a:pPr lvl="2">
              <a:lnSpc>
                <a:spcPct val="80000"/>
              </a:lnSpc>
            </a:pPr>
            <a:endParaRPr lang="en-US" altLang="en-US"/>
          </a:p>
          <a:p>
            <a:pPr lvl="1">
              <a:lnSpc>
                <a:spcPct val="80000"/>
              </a:lnSpc>
            </a:pPr>
            <a:r>
              <a:rPr lang="en-US" altLang="en-US"/>
              <a:t>Example:</a:t>
            </a:r>
          </a:p>
          <a:p>
            <a:pPr lvl="1">
              <a:lnSpc>
                <a:spcPct val="80000"/>
              </a:lnSpc>
              <a:buFontTx/>
              <a:buNone/>
            </a:pPr>
            <a:endParaRPr lang="en-US" altLang="en-US" sz="800"/>
          </a:p>
          <a:p>
            <a:pPr lvl="1">
              <a:lnSpc>
                <a:spcPct val="80000"/>
              </a:lnSpc>
              <a:buFontTx/>
              <a:buNone/>
            </a:pPr>
            <a:r>
              <a:rPr lang="en-US" altLang="en-US" sz="2100"/>
              <a:t>	</a:t>
            </a:r>
            <a:r>
              <a:rPr lang="en-US" altLang="en-US" sz="2100">
                <a:latin typeface="Courier New" panose="02070309020205020404" pitchFamily="49" charset="0"/>
              </a:rPr>
              <a:t>class Point:</a:t>
            </a:r>
          </a:p>
          <a:p>
            <a:pPr lvl="1">
              <a:lnSpc>
                <a:spcPct val="80000"/>
              </a:lnSpc>
              <a:buFontTx/>
              <a:buNone/>
            </a:pPr>
            <a:r>
              <a:rPr lang="en-US" altLang="en-US" sz="2100">
                <a:latin typeface="Courier New" panose="02070309020205020404" pitchFamily="49" charset="0"/>
              </a:rPr>
              <a:t>	    def __init__(self, x, y):</a:t>
            </a:r>
          </a:p>
          <a:p>
            <a:pPr lvl="1">
              <a:lnSpc>
                <a:spcPct val="80000"/>
              </a:lnSpc>
              <a:buFontTx/>
              <a:buNone/>
            </a:pPr>
            <a:r>
              <a:rPr lang="en-US" altLang="en-US" sz="2100">
                <a:latin typeface="Courier New" panose="02070309020205020404" pitchFamily="49" charset="0"/>
              </a:rPr>
              <a:t>	        self.x = x</a:t>
            </a:r>
          </a:p>
          <a:p>
            <a:pPr lvl="1">
              <a:lnSpc>
                <a:spcPct val="80000"/>
              </a:lnSpc>
              <a:buFontTx/>
              <a:buNone/>
            </a:pPr>
            <a:r>
              <a:rPr lang="en-US" altLang="en-US" sz="2100">
                <a:latin typeface="Courier New" panose="02070309020205020404" pitchFamily="49" charset="0"/>
              </a:rPr>
              <a:t>	        self.y = y</a:t>
            </a:r>
          </a:p>
          <a:p>
            <a:pPr lvl="1">
              <a:lnSpc>
                <a:spcPct val="80000"/>
              </a:lnSpc>
              <a:buFontTx/>
              <a:buNone/>
            </a:pPr>
            <a:r>
              <a:rPr lang="en-US" altLang="en-US" sz="2100">
                <a:latin typeface="Courier New" panose="02070309020205020404" pitchFamily="49" charset="0"/>
              </a:rPr>
              <a:t>	    ...</a:t>
            </a:r>
          </a:p>
          <a:p>
            <a:pPr lvl="1">
              <a:lnSpc>
                <a:spcPct val="80000"/>
              </a:lnSpc>
            </a:pPr>
            <a:endParaRPr lang="en-US" altLang="en-US"/>
          </a:p>
          <a:p>
            <a:pPr lvl="2"/>
            <a:r>
              <a:rPr lang="en-US" altLang="en-US"/>
              <a:t>How would we make it possible to construct a </a:t>
            </a:r>
            <a:br>
              <a:rPr lang="en-US" altLang="en-US"/>
            </a:br>
            <a:r>
              <a:rPr lang="en-US" altLang="en-US">
                <a:latin typeface="Courier New" panose="02070309020205020404" pitchFamily="49" charset="0"/>
              </a:rPr>
              <a:t>Point()</a:t>
            </a:r>
            <a:r>
              <a:rPr lang="en-US" altLang="en-US"/>
              <a:t> with no parameters to get (0, 0)?</a:t>
            </a:r>
            <a:endParaRPr lang="en-US" altLang="en-US" sz="1900">
              <a:latin typeface="Courier New" panose="02070309020205020404" pitchFamily="49" charset="0"/>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F815383C-E0BB-43E7-8DDC-43AE0C9EEF3A}"/>
              </a:ext>
            </a:extLst>
          </p:cNvPr>
          <p:cNvSpPr>
            <a:spLocks noGrp="1" noChangeArrowheads="1"/>
          </p:cNvSpPr>
          <p:nvPr>
            <p:ph type="title" idx="4294967295"/>
          </p:nvPr>
        </p:nvSpPr>
        <p:spPr/>
        <p:txBody>
          <a:bodyPr/>
          <a:lstStyle/>
          <a:p>
            <a:r>
              <a:rPr lang="en-US" altLang="en-US">
                <a:latin typeface="Courier New" panose="02070309020205020404" pitchFamily="49" charset="0"/>
              </a:rPr>
              <a:t>toString</a:t>
            </a:r>
            <a:r>
              <a:rPr lang="en-US" altLang="en-US"/>
              <a:t> and </a:t>
            </a:r>
            <a:r>
              <a:rPr lang="en-US" altLang="en-US">
                <a:latin typeface="Courier New" panose="02070309020205020404" pitchFamily="49" charset="0"/>
              </a:rPr>
              <a:t>__str__</a:t>
            </a:r>
          </a:p>
        </p:txBody>
      </p:sp>
      <p:sp>
        <p:nvSpPr>
          <p:cNvPr id="117763" name="Rectangle 3">
            <a:extLst>
              <a:ext uri="{FF2B5EF4-FFF2-40B4-BE49-F238E27FC236}">
                <a16:creationId xmlns:a16="http://schemas.microsoft.com/office/drawing/2014/main" id="{953B7DC5-8E81-45EC-AE85-45E6A659C4A3}"/>
              </a:ext>
            </a:extLst>
          </p:cNvPr>
          <p:cNvSpPr>
            <a:spLocks noGrp="1" noChangeArrowheads="1"/>
          </p:cNvSpPr>
          <p:nvPr>
            <p:ph type="body" idx="4294967295"/>
          </p:nvPr>
        </p:nvSpPr>
        <p:spPr/>
        <p:txBody>
          <a:bodyPr>
            <a:normAutofit lnSpcReduction="10000"/>
          </a:bodyPr>
          <a:lstStyle/>
          <a:p>
            <a:pPr>
              <a:buFontTx/>
              <a:buNone/>
            </a:pPr>
            <a:r>
              <a:rPr lang="en-US" altLang="en-US">
                <a:latin typeface="Courier New" panose="02070309020205020404" pitchFamily="49" charset="0"/>
              </a:rPr>
              <a:t>	def </a:t>
            </a:r>
            <a:r>
              <a:rPr lang="en-US" altLang="en-US" b="1">
                <a:solidFill>
                  <a:schemeClr val="accent2"/>
                </a:solidFill>
                <a:latin typeface="Courier New" panose="02070309020205020404" pitchFamily="49" charset="0"/>
              </a:rPr>
              <a:t>__str__</a:t>
            </a:r>
            <a:r>
              <a:rPr lang="en-US" altLang="en-US">
                <a:latin typeface="Courier New" panose="02070309020205020404" pitchFamily="49" charset="0"/>
              </a:rPr>
              <a:t>(self):</a:t>
            </a:r>
          </a:p>
          <a:p>
            <a:pPr>
              <a:buFontTx/>
              <a:buNone/>
            </a:pPr>
            <a:r>
              <a:rPr lang="en-US" altLang="en-US">
                <a:latin typeface="Courier New" panose="02070309020205020404" pitchFamily="49" charset="0"/>
              </a:rPr>
              <a:t>	    return </a:t>
            </a:r>
            <a:r>
              <a:rPr lang="en-US" altLang="en-US" b="1"/>
              <a:t>string</a:t>
            </a:r>
          </a:p>
          <a:p>
            <a:pPr lvl="1">
              <a:buFontTx/>
              <a:buNone/>
            </a:pPr>
            <a:endParaRPr lang="en-US" altLang="en-US" sz="800" b="1"/>
          </a:p>
          <a:p>
            <a:pPr lvl="1"/>
            <a:r>
              <a:rPr lang="en-US" altLang="en-US"/>
              <a:t>equivalent to Java's </a:t>
            </a:r>
            <a:r>
              <a:rPr lang="en-US" altLang="en-US">
                <a:latin typeface="Courier New" panose="02070309020205020404" pitchFamily="49" charset="0"/>
              </a:rPr>
              <a:t>toString</a:t>
            </a:r>
            <a:r>
              <a:rPr lang="en-US" altLang="en-US"/>
              <a:t> (converts object to a string)</a:t>
            </a:r>
          </a:p>
          <a:p>
            <a:pPr lvl="1"/>
            <a:r>
              <a:rPr lang="en-US" altLang="en-US"/>
              <a:t>invoked automatically when </a:t>
            </a:r>
            <a:r>
              <a:rPr lang="en-US" altLang="en-US">
                <a:latin typeface="Courier New" panose="02070309020205020404" pitchFamily="49" charset="0"/>
              </a:rPr>
              <a:t>str</a:t>
            </a:r>
            <a:r>
              <a:rPr lang="en-US" altLang="en-US"/>
              <a:t> or </a:t>
            </a:r>
            <a:r>
              <a:rPr lang="en-US" altLang="en-US">
                <a:latin typeface="Courier New" panose="02070309020205020404" pitchFamily="49" charset="0"/>
              </a:rPr>
              <a:t>print</a:t>
            </a:r>
            <a:r>
              <a:rPr lang="en-US" altLang="en-US"/>
              <a:t> is called</a:t>
            </a:r>
          </a:p>
          <a:p>
            <a:pPr lvl="1"/>
            <a:endParaRPr lang="en-US" altLang="en-US"/>
          </a:p>
          <a:p>
            <a:pPr lvl="1">
              <a:buFontTx/>
              <a:buNone/>
            </a:pPr>
            <a:r>
              <a:rPr lang="en-US" altLang="en-US"/>
              <a:t>Exercise: Write a </a:t>
            </a:r>
            <a:r>
              <a:rPr lang="en-US" altLang="en-US">
                <a:latin typeface="Courier New" panose="02070309020205020404" pitchFamily="49" charset="0"/>
              </a:rPr>
              <a:t>__str__</a:t>
            </a:r>
            <a:r>
              <a:rPr lang="en-US" altLang="en-US"/>
              <a:t> method for </a:t>
            </a:r>
            <a:r>
              <a:rPr lang="en-US" altLang="en-US">
                <a:latin typeface="Courier New" panose="02070309020205020404" pitchFamily="49" charset="0"/>
              </a:rPr>
              <a:t>Point</a:t>
            </a:r>
            <a:r>
              <a:rPr lang="en-US" altLang="en-US"/>
              <a:t> objects that returns strings like  </a:t>
            </a:r>
            <a:r>
              <a:rPr lang="en-US" altLang="en-US">
                <a:latin typeface="Courier New" panose="02070309020205020404" pitchFamily="49" charset="0"/>
              </a:rPr>
              <a:t>"(3, -14)"</a:t>
            </a:r>
            <a:endParaRPr lang="en-US" altLang="en-US"/>
          </a:p>
          <a:p>
            <a:pPr lvl="2"/>
            <a:endParaRPr lang="en-US" altLang="en-US" sz="800"/>
          </a:p>
          <a:p>
            <a:pPr lvl="1">
              <a:buFontTx/>
              <a:buNone/>
            </a:pPr>
            <a:r>
              <a:rPr lang="en-US" altLang="en-US" sz="1900">
                <a:latin typeface="Courier New" panose="02070309020205020404" pitchFamily="49" charset="0"/>
              </a:rPr>
              <a:t>def __str__(self):</a:t>
            </a:r>
          </a:p>
          <a:p>
            <a:pPr lvl="1">
              <a:buFontTx/>
              <a:buNone/>
            </a:pPr>
            <a:r>
              <a:rPr lang="en-US" altLang="en-US" sz="1900">
                <a:latin typeface="Courier New" panose="02070309020205020404" pitchFamily="49" charset="0"/>
              </a:rPr>
              <a:t>    return "(" + str(self.x) + ", " + str(self.y) +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7763">
                                            <p:txEl>
                                              <p:pRg st="8" end="8"/>
                                            </p:txEl>
                                          </p:spTgt>
                                        </p:tgtEl>
                                        <p:attrNameLst>
                                          <p:attrName>style.visibility</p:attrName>
                                        </p:attrNameLst>
                                      </p:cBhvr>
                                      <p:to>
                                        <p:strVal val="visible"/>
                                      </p:to>
                                    </p:set>
                                    <p:animEffect transition="in" filter="fade">
                                      <p:cBhvr>
                                        <p:cTn id="7" dur="1000"/>
                                        <p:tgtEl>
                                          <p:spTgt spid="117763">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7763">
                                            <p:txEl>
                                              <p:pRg st="9" end="9"/>
                                            </p:txEl>
                                          </p:spTgt>
                                        </p:tgtEl>
                                        <p:attrNameLst>
                                          <p:attrName>style.visibility</p:attrName>
                                        </p:attrNameLst>
                                      </p:cBhvr>
                                      <p:to>
                                        <p:strVal val="visible"/>
                                      </p:to>
                                    </p:set>
                                    <p:animEffect transition="in" filter="fade">
                                      <p:cBhvr>
                                        <p:cTn id="10" dur="1000"/>
                                        <p:tgtEl>
                                          <p:spTgt spid="11776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C6102299-BE1D-4D89-914F-8A129A2F08B4}"/>
              </a:ext>
            </a:extLst>
          </p:cNvPr>
          <p:cNvSpPr>
            <a:spLocks noGrp="1" noChangeArrowheads="1"/>
          </p:cNvSpPr>
          <p:nvPr>
            <p:ph type="title" idx="4294967295"/>
          </p:nvPr>
        </p:nvSpPr>
        <p:spPr/>
        <p:txBody>
          <a:bodyPr/>
          <a:lstStyle/>
          <a:p>
            <a:r>
              <a:rPr lang="en-US" altLang="en-US"/>
              <a:t>Complete Point Class</a:t>
            </a:r>
          </a:p>
        </p:txBody>
      </p:sp>
      <p:graphicFrame>
        <p:nvGraphicFramePr>
          <p:cNvPr id="81949" name="Group 29">
            <a:extLst>
              <a:ext uri="{FF2B5EF4-FFF2-40B4-BE49-F238E27FC236}">
                <a16:creationId xmlns:a16="http://schemas.microsoft.com/office/drawing/2014/main" id="{71C43C65-6EE4-4606-A4A1-CB9C19126669}"/>
              </a:ext>
            </a:extLst>
          </p:cNvPr>
          <p:cNvGraphicFramePr>
            <a:graphicFrameLocks noGrp="1"/>
          </p:cNvGraphicFramePr>
          <p:nvPr>
            <p:extLst>
              <p:ext uri="{D42A27DB-BD31-4B8C-83A1-F6EECF244321}">
                <p14:modId xmlns:p14="http://schemas.microsoft.com/office/powerpoint/2010/main" val="1778720402"/>
              </p:ext>
            </p:extLst>
          </p:nvPr>
        </p:nvGraphicFramePr>
        <p:xfrm>
          <a:off x="1880394" y="1497256"/>
          <a:ext cx="8431212" cy="5221796"/>
        </p:xfrm>
        <a:graphic>
          <a:graphicData uri="http://schemas.openxmlformats.org/drawingml/2006/table">
            <a:tbl>
              <a:tblPr/>
              <a:tblGrid>
                <a:gridCol w="506412">
                  <a:extLst>
                    <a:ext uri="{9D8B030D-6E8A-4147-A177-3AD203B41FA5}">
                      <a16:colId xmlns:a16="http://schemas.microsoft.com/office/drawing/2014/main" val="20000"/>
                    </a:ext>
                  </a:extLst>
                </a:gridCol>
                <a:gridCol w="7924800">
                  <a:extLst>
                    <a:ext uri="{9D8B030D-6E8A-4147-A177-3AD203B41FA5}">
                      <a16:colId xmlns:a16="http://schemas.microsoft.com/office/drawing/2014/main" val="20001"/>
                    </a:ext>
                  </a:extLst>
                </a:gridCol>
              </a:tblGrid>
              <a:tr h="285048">
                <a:tc gridSpan="2">
                  <a:txBody>
                    <a:bodyPr/>
                    <a:lstStyle/>
                    <a:p>
                      <a:pPr marL="106363" marR="0" lvl="0" indent="0" algn="l" defTabSz="457200" rtl="0" eaLnBrk="1" fontAlgn="base" latinLnBrk="0" hangingPunct="1">
                        <a:lnSpc>
                          <a:spcPct val="107000"/>
                        </a:lnSpc>
                        <a:spcBef>
                          <a:spcPct val="20000"/>
                        </a:spcBef>
                        <a:spcAft>
                          <a:spcPct val="0"/>
                        </a:spcAft>
                        <a:buClrTx/>
                        <a:buSzTx/>
                        <a:buFontTx/>
                        <a:buNone/>
                        <a:tabLst/>
                      </a:pPr>
                      <a:r>
                        <a:rPr kumimoji="0" lang="en-US" sz="2000" b="1" i="0" u="none" strike="noStrike" cap="none" normalizeH="0" baseline="0" dirty="0">
                          <a:ln>
                            <a:noFill/>
                          </a:ln>
                          <a:solidFill>
                            <a:schemeClr val="bg1"/>
                          </a:solidFill>
                          <a:effectLst/>
                          <a:latin typeface="Tahoma" pitchFamily="34" charset="0"/>
                        </a:rPr>
                        <a:t>point.py</a:t>
                      </a:r>
                    </a:p>
                  </a:txBody>
                  <a:tcPr marL="41477" marR="41477" marT="41545" marB="41545" horzOverflow="overflow">
                    <a:lnL w="76200" cap="flat" cmpd="sng" algn="ctr">
                      <a:solidFill>
                        <a:srgbClr val="CC6600"/>
                      </a:solidFill>
                      <a:prstDash val="solid"/>
                      <a:round/>
                      <a:headEnd type="none" w="med" len="med"/>
                      <a:tailEnd type="none" w="med" len="med"/>
                    </a:lnL>
                    <a:lnR w="76200" cap="flat" cmpd="sng" algn="ctr">
                      <a:solidFill>
                        <a:srgbClr val="CC6600"/>
                      </a:solidFill>
                      <a:prstDash val="solid"/>
                      <a:round/>
                      <a:headEnd type="none" w="med" len="med"/>
                      <a:tailEnd type="none" w="med" len="med"/>
                    </a:lnR>
                    <a:lnT w="76200" cap="flat" cmpd="sng" algn="ctr">
                      <a:solidFill>
                        <a:srgbClr val="CC6600"/>
                      </a:solidFill>
                      <a:prstDash val="solid"/>
                      <a:round/>
                      <a:headEnd type="none" w="med" len="med"/>
                      <a:tailEnd type="none" w="med" len="med"/>
                    </a:lnT>
                    <a:lnB w="76200" cap="flat" cmpd="sng" algn="ctr">
                      <a:solidFill>
                        <a:srgbClr val="CC6600"/>
                      </a:solidFill>
                      <a:prstDash val="solid"/>
                      <a:round/>
                      <a:headEnd type="none" w="med" len="med"/>
                      <a:tailEnd type="none" w="med" len="med"/>
                    </a:lnB>
                    <a:lnTlToBr>
                      <a:noFill/>
                    </a:lnTlToBr>
                    <a:lnBlToTr>
                      <a:noFill/>
                    </a:lnBlToTr>
                    <a:solidFill>
                      <a:srgbClr val="CC6600"/>
                    </a:solidFill>
                  </a:tcPr>
                </a:tc>
                <a:tc hMerge="1">
                  <a:txBody>
                    <a:bodyPr/>
                    <a:lstStyle/>
                    <a:p>
                      <a:endParaRPr lang="en-US"/>
                    </a:p>
                  </a:txBody>
                  <a:tcPr/>
                </a:tc>
                <a:extLst>
                  <a:ext uri="{0D108BD9-81ED-4DB2-BD59-A6C34878D82A}">
                    <a16:rowId xmlns:a16="http://schemas.microsoft.com/office/drawing/2014/main" val="10000"/>
                  </a:ext>
                </a:extLst>
              </a:tr>
              <a:tr h="3633756">
                <a:tc>
                  <a:txBody>
                    <a:bodyPr/>
                    <a:lstStyle/>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Courier New" pitchFamily="49" charset="0"/>
                        </a:rPr>
                        <a:t>1</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Courier New" pitchFamily="49" charset="0"/>
                        </a:rPr>
                        <a:t>2</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Courier New" pitchFamily="49" charset="0"/>
                        </a:rPr>
                        <a:t>3</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Courier New" pitchFamily="49" charset="0"/>
                        </a:rPr>
                        <a:t>4</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Courier New" pitchFamily="49" charset="0"/>
                        </a:rPr>
                        <a:t>5</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Courier New" pitchFamily="49" charset="0"/>
                        </a:rPr>
                        <a:t>6</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Courier New" pitchFamily="49" charset="0"/>
                        </a:rPr>
                        <a:t>7</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Courier New" pitchFamily="49" charset="0"/>
                        </a:rPr>
                        <a:t>8</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Courier New" pitchFamily="49" charset="0"/>
                        </a:rPr>
                        <a:t>9</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Courier New" pitchFamily="49" charset="0"/>
                        </a:rPr>
                        <a:t>10</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Courier New" pitchFamily="49" charset="0"/>
                        </a:rPr>
                        <a:t>11</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Courier New" pitchFamily="49" charset="0"/>
                        </a:rPr>
                        <a:t>12</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Courier New" pitchFamily="49" charset="0"/>
                        </a:rPr>
                        <a:t>13</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Courier New" pitchFamily="49" charset="0"/>
                        </a:rPr>
                        <a:t>14</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Courier New" pitchFamily="49" charset="0"/>
                        </a:rPr>
                        <a:t>15</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Courier New" pitchFamily="49" charset="0"/>
                        </a:rPr>
                        <a:t>16</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Courier New" pitchFamily="49" charset="0"/>
                        </a:rPr>
                        <a:t>17</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Courier New" pitchFamily="49" charset="0"/>
                        </a:rPr>
                        <a:t>18</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Courier New" pitchFamily="49" charset="0"/>
                        </a:rPr>
                        <a:t>19</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Courier New" pitchFamily="49" charset="0"/>
                        </a:rPr>
                        <a:t>20</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Courier New" pitchFamily="49" charset="0"/>
                        </a:rPr>
                        <a:t>21</a:t>
                      </a:r>
                    </a:p>
                  </a:txBody>
                  <a:tcPr marL="41477" marR="82954" marT="207724" marB="207724" horzOverflow="overflow">
                    <a:lnL w="76200" cap="flat" cmpd="sng" algn="ctr">
                      <a:solidFill>
                        <a:srgbClr val="CC6600"/>
                      </a:solidFill>
                      <a:prstDash val="solid"/>
                      <a:round/>
                      <a:headEnd type="none" w="med" len="med"/>
                      <a:tailEnd type="none" w="med" len="med"/>
                    </a:lnL>
                    <a:lnR>
                      <a:noFill/>
                    </a:lnR>
                    <a:lnT w="76200" cap="flat" cmpd="sng" algn="ctr">
                      <a:solidFill>
                        <a:srgbClr val="CC6600"/>
                      </a:solidFill>
                      <a:prstDash val="solid"/>
                      <a:round/>
                      <a:headEnd type="none" w="med" len="med"/>
                      <a:tailEnd type="none" w="med" len="med"/>
                    </a:lnT>
                    <a:lnB w="76200" cap="flat" cmpd="sng" algn="ctr">
                      <a:solidFill>
                        <a:srgbClr val="CC6600"/>
                      </a:solidFill>
                      <a:prstDash val="solid"/>
                      <a:round/>
                      <a:headEnd type="none" w="med" len="med"/>
                      <a:tailEnd type="none" w="med" len="med"/>
                    </a:lnB>
                    <a:lnTlToBr>
                      <a:noFill/>
                    </a:lnTlToBr>
                    <a:lnBlToTr>
                      <a:noFill/>
                    </a:lnBlToTr>
                    <a:solidFill>
                      <a:srgbClr val="5784A3"/>
                    </a:solidFill>
                  </a:tcPr>
                </a:tc>
                <a:tc>
                  <a:txBody>
                    <a:bodyPr/>
                    <a:lstStyle/>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pitchFamily="49" charset="0"/>
                        </a:rPr>
                        <a:t>from math import *</a:t>
                      </a:r>
                    </a:p>
                    <a:p>
                      <a:pPr marL="106363" marR="0" lvl="0" indent="0" algn="l" defTabSz="457200" rtl="0" eaLnBrk="1" fontAlgn="base" latinLnBrk="0" hangingPunct="1">
                        <a:lnSpc>
                          <a:spcPct val="67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Courier New" pitchFamily="49" charset="0"/>
                      </a:endParaRPr>
                    </a:p>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pitchFamily="49" charset="0"/>
                        </a:rPr>
                        <a:t>class Point:</a:t>
                      </a:r>
                    </a:p>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pitchFamily="49" charset="0"/>
                        </a:rPr>
                        <a:t>    def __init__(self, x, y):</a:t>
                      </a:r>
                    </a:p>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pitchFamily="49" charset="0"/>
                        </a:rPr>
                        <a:t>        </a:t>
                      </a:r>
                      <a:r>
                        <a:rPr kumimoji="0" lang="en-US" sz="1600" b="0" i="0" u="none" strike="noStrike" cap="none" normalizeH="0" baseline="0" dirty="0" err="1">
                          <a:ln>
                            <a:noFill/>
                          </a:ln>
                          <a:solidFill>
                            <a:schemeClr val="tx1"/>
                          </a:solidFill>
                          <a:effectLst/>
                          <a:latin typeface="Courier New" pitchFamily="49" charset="0"/>
                        </a:rPr>
                        <a:t>self.x</a:t>
                      </a:r>
                      <a:r>
                        <a:rPr kumimoji="0" lang="en-US" sz="1600" b="0" i="0" u="none" strike="noStrike" cap="none" normalizeH="0" baseline="0" dirty="0">
                          <a:ln>
                            <a:noFill/>
                          </a:ln>
                          <a:solidFill>
                            <a:schemeClr val="tx1"/>
                          </a:solidFill>
                          <a:effectLst/>
                          <a:latin typeface="Courier New" pitchFamily="49" charset="0"/>
                        </a:rPr>
                        <a:t> = x</a:t>
                      </a:r>
                    </a:p>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pitchFamily="49" charset="0"/>
                        </a:rPr>
                        <a:t>        </a:t>
                      </a:r>
                      <a:r>
                        <a:rPr kumimoji="0" lang="en-US" sz="1600" b="0" i="0" u="none" strike="noStrike" cap="none" normalizeH="0" baseline="0" dirty="0" err="1">
                          <a:ln>
                            <a:noFill/>
                          </a:ln>
                          <a:solidFill>
                            <a:schemeClr val="tx1"/>
                          </a:solidFill>
                          <a:effectLst/>
                          <a:latin typeface="Courier New" pitchFamily="49" charset="0"/>
                        </a:rPr>
                        <a:t>self.y</a:t>
                      </a:r>
                      <a:r>
                        <a:rPr kumimoji="0" lang="en-US" sz="1600" b="0" i="0" u="none" strike="noStrike" cap="none" normalizeH="0" baseline="0" dirty="0">
                          <a:ln>
                            <a:noFill/>
                          </a:ln>
                          <a:solidFill>
                            <a:schemeClr val="tx1"/>
                          </a:solidFill>
                          <a:effectLst/>
                          <a:latin typeface="Courier New" pitchFamily="49" charset="0"/>
                        </a:rPr>
                        <a:t> = y</a:t>
                      </a:r>
                    </a:p>
                    <a:p>
                      <a:pPr marL="106363" marR="0" lvl="0" indent="0" algn="l" defTabSz="457200" rtl="0" eaLnBrk="1" fontAlgn="base" latinLnBrk="0" hangingPunct="1">
                        <a:lnSpc>
                          <a:spcPct val="67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Courier New" pitchFamily="49" charset="0"/>
                      </a:endParaRPr>
                    </a:p>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pitchFamily="49" charset="0"/>
                        </a:rPr>
                        <a:t>    def </a:t>
                      </a:r>
                      <a:r>
                        <a:rPr kumimoji="0" lang="en-US" sz="1600" b="0" i="0" u="none" strike="noStrike" cap="none" normalizeH="0" baseline="0" dirty="0" err="1">
                          <a:ln>
                            <a:noFill/>
                          </a:ln>
                          <a:solidFill>
                            <a:schemeClr val="tx1"/>
                          </a:solidFill>
                          <a:effectLst/>
                          <a:latin typeface="Courier New" pitchFamily="49" charset="0"/>
                        </a:rPr>
                        <a:t>distance_from_origin</a:t>
                      </a:r>
                      <a:r>
                        <a:rPr kumimoji="0" lang="en-US" sz="1600" b="0" i="0" u="none" strike="noStrike" cap="none" normalizeH="0" baseline="0" dirty="0">
                          <a:ln>
                            <a:noFill/>
                          </a:ln>
                          <a:solidFill>
                            <a:schemeClr val="tx1"/>
                          </a:solidFill>
                          <a:effectLst/>
                          <a:latin typeface="Courier New" pitchFamily="49" charset="0"/>
                        </a:rPr>
                        <a:t>(self):</a:t>
                      </a:r>
                    </a:p>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pitchFamily="49" charset="0"/>
                        </a:rPr>
                        <a:t>        return </a:t>
                      </a:r>
                      <a:r>
                        <a:rPr kumimoji="0" lang="en-US" sz="1600" b="0" i="0" u="none" strike="noStrike" cap="none" normalizeH="0" baseline="0" dirty="0" err="1">
                          <a:ln>
                            <a:noFill/>
                          </a:ln>
                          <a:solidFill>
                            <a:schemeClr val="tx1"/>
                          </a:solidFill>
                          <a:effectLst/>
                          <a:latin typeface="Courier New" pitchFamily="49" charset="0"/>
                        </a:rPr>
                        <a:t>sqrt</a:t>
                      </a:r>
                      <a:r>
                        <a:rPr kumimoji="0" lang="en-US" sz="1600" b="0" i="0" u="none" strike="noStrike" cap="none" normalizeH="0" baseline="0" dirty="0">
                          <a:ln>
                            <a:noFill/>
                          </a:ln>
                          <a:solidFill>
                            <a:schemeClr val="tx1"/>
                          </a:solidFill>
                          <a:effectLst/>
                          <a:latin typeface="Courier New" pitchFamily="49" charset="0"/>
                        </a:rPr>
                        <a:t>(</a:t>
                      </a:r>
                      <a:r>
                        <a:rPr kumimoji="0" lang="en-US" sz="1600" b="0" i="0" u="none" strike="noStrike" cap="none" normalizeH="0" baseline="0" dirty="0" err="1">
                          <a:ln>
                            <a:noFill/>
                          </a:ln>
                          <a:solidFill>
                            <a:schemeClr val="tx1"/>
                          </a:solidFill>
                          <a:effectLst/>
                          <a:latin typeface="Courier New" pitchFamily="49" charset="0"/>
                        </a:rPr>
                        <a:t>self.x</a:t>
                      </a:r>
                      <a:r>
                        <a:rPr kumimoji="0" lang="en-US" sz="1600" b="0" i="0" u="none" strike="noStrike" cap="none" normalizeH="0" baseline="0" dirty="0">
                          <a:ln>
                            <a:noFill/>
                          </a:ln>
                          <a:solidFill>
                            <a:schemeClr val="tx1"/>
                          </a:solidFill>
                          <a:effectLst/>
                          <a:latin typeface="Courier New" pitchFamily="49" charset="0"/>
                        </a:rPr>
                        <a:t> * </a:t>
                      </a:r>
                      <a:r>
                        <a:rPr kumimoji="0" lang="en-US" sz="1600" b="0" i="0" u="none" strike="noStrike" cap="none" normalizeH="0" baseline="0" dirty="0" err="1">
                          <a:ln>
                            <a:noFill/>
                          </a:ln>
                          <a:solidFill>
                            <a:schemeClr val="tx1"/>
                          </a:solidFill>
                          <a:effectLst/>
                          <a:latin typeface="Courier New" pitchFamily="49" charset="0"/>
                        </a:rPr>
                        <a:t>self.x</a:t>
                      </a:r>
                      <a:r>
                        <a:rPr kumimoji="0" lang="en-US" sz="1600" b="0" i="0" u="none" strike="noStrike" cap="none" normalizeH="0" baseline="0" dirty="0">
                          <a:ln>
                            <a:noFill/>
                          </a:ln>
                          <a:solidFill>
                            <a:schemeClr val="tx1"/>
                          </a:solidFill>
                          <a:effectLst/>
                          <a:latin typeface="Courier New" pitchFamily="49" charset="0"/>
                        </a:rPr>
                        <a:t> + </a:t>
                      </a:r>
                      <a:r>
                        <a:rPr kumimoji="0" lang="en-US" sz="1600" b="0" i="0" u="none" strike="noStrike" cap="none" normalizeH="0" baseline="0" dirty="0" err="1">
                          <a:ln>
                            <a:noFill/>
                          </a:ln>
                          <a:solidFill>
                            <a:schemeClr val="tx1"/>
                          </a:solidFill>
                          <a:effectLst/>
                          <a:latin typeface="Courier New" pitchFamily="49" charset="0"/>
                        </a:rPr>
                        <a:t>self.y</a:t>
                      </a:r>
                      <a:r>
                        <a:rPr kumimoji="0" lang="en-US" sz="1600" b="0" i="0" u="none" strike="noStrike" cap="none" normalizeH="0" baseline="0" dirty="0">
                          <a:ln>
                            <a:noFill/>
                          </a:ln>
                          <a:solidFill>
                            <a:schemeClr val="tx1"/>
                          </a:solidFill>
                          <a:effectLst/>
                          <a:latin typeface="Courier New" pitchFamily="49" charset="0"/>
                        </a:rPr>
                        <a:t> * </a:t>
                      </a:r>
                      <a:r>
                        <a:rPr kumimoji="0" lang="en-US" sz="1600" b="0" i="0" u="none" strike="noStrike" cap="none" normalizeH="0" baseline="0" dirty="0" err="1">
                          <a:ln>
                            <a:noFill/>
                          </a:ln>
                          <a:solidFill>
                            <a:schemeClr val="tx1"/>
                          </a:solidFill>
                          <a:effectLst/>
                          <a:latin typeface="Courier New" pitchFamily="49" charset="0"/>
                        </a:rPr>
                        <a:t>self.y</a:t>
                      </a:r>
                      <a:r>
                        <a:rPr kumimoji="0" lang="en-US" sz="1600" b="0" i="0" u="none" strike="noStrike" cap="none" normalizeH="0" baseline="0" dirty="0">
                          <a:ln>
                            <a:noFill/>
                          </a:ln>
                          <a:solidFill>
                            <a:schemeClr val="tx1"/>
                          </a:solidFill>
                          <a:effectLst/>
                          <a:latin typeface="Courier New" pitchFamily="49" charset="0"/>
                        </a:rPr>
                        <a:t>)</a:t>
                      </a:r>
                    </a:p>
                    <a:p>
                      <a:pPr marL="106363" marR="0" lvl="0" indent="0" algn="l" defTabSz="457200" rtl="0" eaLnBrk="1" fontAlgn="base" latinLnBrk="0" hangingPunct="1">
                        <a:lnSpc>
                          <a:spcPct val="67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Courier New" pitchFamily="49" charset="0"/>
                      </a:endParaRPr>
                    </a:p>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pitchFamily="49" charset="0"/>
                        </a:rPr>
                        <a:t>    def distance(self, other):</a:t>
                      </a:r>
                    </a:p>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pitchFamily="49" charset="0"/>
                        </a:rPr>
                        <a:t>        </a:t>
                      </a:r>
                      <a:r>
                        <a:rPr kumimoji="0" lang="en-US" sz="1600" b="0" i="0" u="none" strike="noStrike" cap="none" normalizeH="0" baseline="0" dirty="0" err="1">
                          <a:ln>
                            <a:noFill/>
                          </a:ln>
                          <a:solidFill>
                            <a:schemeClr val="tx1"/>
                          </a:solidFill>
                          <a:effectLst/>
                          <a:latin typeface="Courier New" pitchFamily="49" charset="0"/>
                        </a:rPr>
                        <a:t>dx</a:t>
                      </a:r>
                      <a:r>
                        <a:rPr kumimoji="0" lang="en-US" sz="1600" b="0" i="0" u="none" strike="noStrike" cap="none" normalizeH="0" baseline="0" dirty="0">
                          <a:ln>
                            <a:noFill/>
                          </a:ln>
                          <a:solidFill>
                            <a:schemeClr val="tx1"/>
                          </a:solidFill>
                          <a:effectLst/>
                          <a:latin typeface="Courier New" pitchFamily="49" charset="0"/>
                        </a:rPr>
                        <a:t> = </a:t>
                      </a:r>
                      <a:r>
                        <a:rPr kumimoji="0" lang="en-US" sz="1600" b="0" i="0" u="none" strike="noStrike" cap="none" normalizeH="0" baseline="0" dirty="0" err="1">
                          <a:ln>
                            <a:noFill/>
                          </a:ln>
                          <a:solidFill>
                            <a:schemeClr val="tx1"/>
                          </a:solidFill>
                          <a:effectLst/>
                          <a:latin typeface="Courier New" pitchFamily="49" charset="0"/>
                        </a:rPr>
                        <a:t>self.x</a:t>
                      </a:r>
                      <a:r>
                        <a:rPr kumimoji="0" lang="en-US" sz="1600" b="0" i="0" u="none" strike="noStrike" cap="none" normalizeH="0" baseline="0" dirty="0">
                          <a:ln>
                            <a:noFill/>
                          </a:ln>
                          <a:solidFill>
                            <a:schemeClr val="tx1"/>
                          </a:solidFill>
                          <a:effectLst/>
                          <a:latin typeface="Courier New" pitchFamily="49" charset="0"/>
                        </a:rPr>
                        <a:t> - </a:t>
                      </a:r>
                      <a:r>
                        <a:rPr kumimoji="0" lang="en-US" sz="1600" b="0" i="0" u="none" strike="noStrike" cap="none" normalizeH="0" baseline="0" dirty="0" err="1">
                          <a:ln>
                            <a:noFill/>
                          </a:ln>
                          <a:solidFill>
                            <a:schemeClr val="tx1"/>
                          </a:solidFill>
                          <a:effectLst/>
                          <a:latin typeface="Courier New" pitchFamily="49" charset="0"/>
                        </a:rPr>
                        <a:t>other.x</a:t>
                      </a:r>
                      <a:endParaRPr kumimoji="0" lang="en-US" sz="1600" b="0" i="0" u="none" strike="noStrike" cap="none" normalizeH="0" baseline="0" dirty="0">
                        <a:ln>
                          <a:noFill/>
                        </a:ln>
                        <a:solidFill>
                          <a:schemeClr val="tx1"/>
                        </a:solidFill>
                        <a:effectLst/>
                        <a:latin typeface="Courier New" pitchFamily="49" charset="0"/>
                      </a:endParaRPr>
                    </a:p>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pitchFamily="49" charset="0"/>
                        </a:rPr>
                        <a:t>        </a:t>
                      </a:r>
                      <a:r>
                        <a:rPr kumimoji="0" lang="en-US" sz="1600" b="0" i="0" u="none" strike="noStrike" cap="none" normalizeH="0" baseline="0" dirty="0" err="1">
                          <a:ln>
                            <a:noFill/>
                          </a:ln>
                          <a:solidFill>
                            <a:schemeClr val="tx1"/>
                          </a:solidFill>
                          <a:effectLst/>
                          <a:latin typeface="Courier New" pitchFamily="49" charset="0"/>
                        </a:rPr>
                        <a:t>dy</a:t>
                      </a:r>
                      <a:r>
                        <a:rPr kumimoji="0" lang="en-US" sz="1600" b="0" i="0" u="none" strike="noStrike" cap="none" normalizeH="0" baseline="0" dirty="0">
                          <a:ln>
                            <a:noFill/>
                          </a:ln>
                          <a:solidFill>
                            <a:schemeClr val="tx1"/>
                          </a:solidFill>
                          <a:effectLst/>
                          <a:latin typeface="Courier New" pitchFamily="49" charset="0"/>
                        </a:rPr>
                        <a:t> = </a:t>
                      </a:r>
                      <a:r>
                        <a:rPr kumimoji="0" lang="en-US" sz="1600" b="0" i="0" u="none" strike="noStrike" cap="none" normalizeH="0" baseline="0" dirty="0" err="1">
                          <a:ln>
                            <a:noFill/>
                          </a:ln>
                          <a:solidFill>
                            <a:schemeClr val="tx1"/>
                          </a:solidFill>
                          <a:effectLst/>
                          <a:latin typeface="Courier New" pitchFamily="49" charset="0"/>
                        </a:rPr>
                        <a:t>self.y</a:t>
                      </a:r>
                      <a:r>
                        <a:rPr kumimoji="0" lang="en-US" sz="1600" b="0" i="0" u="none" strike="noStrike" cap="none" normalizeH="0" baseline="0" dirty="0">
                          <a:ln>
                            <a:noFill/>
                          </a:ln>
                          <a:solidFill>
                            <a:schemeClr val="tx1"/>
                          </a:solidFill>
                          <a:effectLst/>
                          <a:latin typeface="Courier New" pitchFamily="49" charset="0"/>
                        </a:rPr>
                        <a:t> - </a:t>
                      </a:r>
                      <a:r>
                        <a:rPr kumimoji="0" lang="en-US" sz="1600" b="0" i="0" u="none" strike="noStrike" cap="none" normalizeH="0" baseline="0" dirty="0" err="1">
                          <a:ln>
                            <a:noFill/>
                          </a:ln>
                          <a:solidFill>
                            <a:schemeClr val="tx1"/>
                          </a:solidFill>
                          <a:effectLst/>
                          <a:latin typeface="Courier New" pitchFamily="49" charset="0"/>
                        </a:rPr>
                        <a:t>other.y</a:t>
                      </a:r>
                      <a:endParaRPr kumimoji="0" lang="en-US" sz="1600" b="0" i="0" u="none" strike="noStrike" cap="none" normalizeH="0" baseline="0" dirty="0">
                        <a:ln>
                          <a:noFill/>
                        </a:ln>
                        <a:solidFill>
                          <a:schemeClr val="tx1"/>
                        </a:solidFill>
                        <a:effectLst/>
                        <a:latin typeface="Courier New" pitchFamily="49" charset="0"/>
                      </a:endParaRPr>
                    </a:p>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pitchFamily="49" charset="0"/>
                        </a:rPr>
                        <a:t>        return </a:t>
                      </a:r>
                      <a:r>
                        <a:rPr kumimoji="0" lang="en-US" sz="1600" b="0" i="0" u="none" strike="noStrike" cap="none" normalizeH="0" baseline="0" dirty="0" err="1">
                          <a:ln>
                            <a:noFill/>
                          </a:ln>
                          <a:solidFill>
                            <a:schemeClr val="tx1"/>
                          </a:solidFill>
                          <a:effectLst/>
                          <a:latin typeface="Courier New" pitchFamily="49" charset="0"/>
                        </a:rPr>
                        <a:t>sqrt</a:t>
                      </a:r>
                      <a:r>
                        <a:rPr kumimoji="0" lang="en-US" sz="1600" b="0" i="0" u="none" strike="noStrike" cap="none" normalizeH="0" baseline="0" dirty="0">
                          <a:ln>
                            <a:noFill/>
                          </a:ln>
                          <a:solidFill>
                            <a:schemeClr val="tx1"/>
                          </a:solidFill>
                          <a:effectLst/>
                          <a:latin typeface="Courier New" pitchFamily="49" charset="0"/>
                        </a:rPr>
                        <a:t>(</a:t>
                      </a:r>
                      <a:r>
                        <a:rPr kumimoji="0" lang="en-US" sz="1600" b="0" i="0" u="none" strike="noStrike" cap="none" normalizeH="0" baseline="0" dirty="0" err="1">
                          <a:ln>
                            <a:noFill/>
                          </a:ln>
                          <a:solidFill>
                            <a:schemeClr val="tx1"/>
                          </a:solidFill>
                          <a:effectLst/>
                          <a:latin typeface="Courier New" pitchFamily="49" charset="0"/>
                        </a:rPr>
                        <a:t>dx</a:t>
                      </a:r>
                      <a:r>
                        <a:rPr kumimoji="0" lang="en-US" sz="1600" b="0" i="0" u="none" strike="noStrike" cap="none" normalizeH="0" baseline="0" dirty="0">
                          <a:ln>
                            <a:noFill/>
                          </a:ln>
                          <a:solidFill>
                            <a:schemeClr val="tx1"/>
                          </a:solidFill>
                          <a:effectLst/>
                          <a:latin typeface="Courier New" pitchFamily="49" charset="0"/>
                        </a:rPr>
                        <a:t> * </a:t>
                      </a:r>
                      <a:r>
                        <a:rPr kumimoji="0" lang="en-US" sz="1600" b="0" i="0" u="none" strike="noStrike" cap="none" normalizeH="0" baseline="0" dirty="0" err="1">
                          <a:ln>
                            <a:noFill/>
                          </a:ln>
                          <a:solidFill>
                            <a:schemeClr val="tx1"/>
                          </a:solidFill>
                          <a:effectLst/>
                          <a:latin typeface="Courier New" pitchFamily="49" charset="0"/>
                        </a:rPr>
                        <a:t>dx</a:t>
                      </a:r>
                      <a:r>
                        <a:rPr kumimoji="0" lang="en-US" sz="1600" b="0" i="0" u="none" strike="noStrike" cap="none" normalizeH="0" baseline="0" dirty="0">
                          <a:ln>
                            <a:noFill/>
                          </a:ln>
                          <a:solidFill>
                            <a:schemeClr val="tx1"/>
                          </a:solidFill>
                          <a:effectLst/>
                          <a:latin typeface="Courier New" pitchFamily="49" charset="0"/>
                        </a:rPr>
                        <a:t> + </a:t>
                      </a:r>
                      <a:r>
                        <a:rPr kumimoji="0" lang="en-US" sz="1600" b="0" i="0" u="none" strike="noStrike" cap="none" normalizeH="0" baseline="0" dirty="0" err="1">
                          <a:ln>
                            <a:noFill/>
                          </a:ln>
                          <a:solidFill>
                            <a:schemeClr val="tx1"/>
                          </a:solidFill>
                          <a:effectLst/>
                          <a:latin typeface="Courier New" pitchFamily="49" charset="0"/>
                        </a:rPr>
                        <a:t>dy</a:t>
                      </a:r>
                      <a:r>
                        <a:rPr kumimoji="0" lang="en-US" sz="1600" b="0" i="0" u="none" strike="noStrike" cap="none" normalizeH="0" baseline="0" dirty="0">
                          <a:ln>
                            <a:noFill/>
                          </a:ln>
                          <a:solidFill>
                            <a:schemeClr val="tx1"/>
                          </a:solidFill>
                          <a:effectLst/>
                          <a:latin typeface="Courier New" pitchFamily="49" charset="0"/>
                        </a:rPr>
                        <a:t> * </a:t>
                      </a:r>
                      <a:r>
                        <a:rPr kumimoji="0" lang="en-US" sz="1600" b="0" i="0" u="none" strike="noStrike" cap="none" normalizeH="0" baseline="0" dirty="0" err="1">
                          <a:ln>
                            <a:noFill/>
                          </a:ln>
                          <a:solidFill>
                            <a:schemeClr val="tx1"/>
                          </a:solidFill>
                          <a:effectLst/>
                          <a:latin typeface="Courier New" pitchFamily="49" charset="0"/>
                        </a:rPr>
                        <a:t>dy</a:t>
                      </a:r>
                      <a:r>
                        <a:rPr kumimoji="0" lang="en-US" sz="1600" b="0" i="0" u="none" strike="noStrike" cap="none" normalizeH="0" baseline="0" dirty="0">
                          <a:ln>
                            <a:noFill/>
                          </a:ln>
                          <a:solidFill>
                            <a:schemeClr val="tx1"/>
                          </a:solidFill>
                          <a:effectLst/>
                          <a:latin typeface="Courier New" pitchFamily="49" charset="0"/>
                        </a:rPr>
                        <a:t>)</a:t>
                      </a:r>
                    </a:p>
                    <a:p>
                      <a:pPr marL="106363" marR="0" lvl="0" indent="0" algn="l" defTabSz="457200" rtl="0" eaLnBrk="1" fontAlgn="base" latinLnBrk="0" hangingPunct="1">
                        <a:lnSpc>
                          <a:spcPct val="67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Courier New" pitchFamily="49" charset="0"/>
                      </a:endParaRPr>
                    </a:p>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pitchFamily="49" charset="0"/>
                        </a:rPr>
                        <a:t>    def translate(self, </a:t>
                      </a:r>
                      <a:r>
                        <a:rPr kumimoji="0" lang="en-US" sz="1600" b="0" i="0" u="none" strike="noStrike" cap="none" normalizeH="0" baseline="0" dirty="0" err="1">
                          <a:ln>
                            <a:noFill/>
                          </a:ln>
                          <a:solidFill>
                            <a:schemeClr val="tx1"/>
                          </a:solidFill>
                          <a:effectLst/>
                          <a:latin typeface="Courier New" pitchFamily="49" charset="0"/>
                        </a:rPr>
                        <a:t>dx</a:t>
                      </a:r>
                      <a:r>
                        <a:rPr kumimoji="0" lang="en-US" sz="1600" b="0" i="0" u="none" strike="noStrike" cap="none" normalizeH="0" baseline="0" dirty="0">
                          <a:ln>
                            <a:noFill/>
                          </a:ln>
                          <a:solidFill>
                            <a:schemeClr val="tx1"/>
                          </a:solidFill>
                          <a:effectLst/>
                          <a:latin typeface="Courier New" pitchFamily="49" charset="0"/>
                        </a:rPr>
                        <a:t>, </a:t>
                      </a:r>
                      <a:r>
                        <a:rPr kumimoji="0" lang="en-US" sz="1600" b="0" i="0" u="none" strike="noStrike" cap="none" normalizeH="0" baseline="0" dirty="0" err="1">
                          <a:ln>
                            <a:noFill/>
                          </a:ln>
                          <a:solidFill>
                            <a:schemeClr val="tx1"/>
                          </a:solidFill>
                          <a:effectLst/>
                          <a:latin typeface="Courier New" pitchFamily="49" charset="0"/>
                        </a:rPr>
                        <a:t>dy</a:t>
                      </a:r>
                      <a:r>
                        <a:rPr kumimoji="0" lang="en-US" sz="1600" b="0" i="0" u="none" strike="noStrike" cap="none" normalizeH="0" baseline="0" dirty="0">
                          <a:ln>
                            <a:noFill/>
                          </a:ln>
                          <a:solidFill>
                            <a:schemeClr val="tx1"/>
                          </a:solidFill>
                          <a:effectLst/>
                          <a:latin typeface="Courier New" pitchFamily="49" charset="0"/>
                        </a:rPr>
                        <a:t>):</a:t>
                      </a:r>
                    </a:p>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pitchFamily="49" charset="0"/>
                        </a:rPr>
                        <a:t>        </a:t>
                      </a:r>
                      <a:r>
                        <a:rPr kumimoji="0" lang="en-US" sz="1600" b="0" i="0" u="none" strike="noStrike" cap="none" normalizeH="0" baseline="0" dirty="0" err="1">
                          <a:ln>
                            <a:noFill/>
                          </a:ln>
                          <a:solidFill>
                            <a:schemeClr val="tx1"/>
                          </a:solidFill>
                          <a:effectLst/>
                          <a:latin typeface="Courier New" pitchFamily="49" charset="0"/>
                        </a:rPr>
                        <a:t>self.x</a:t>
                      </a:r>
                      <a:r>
                        <a:rPr kumimoji="0" lang="en-US" sz="1600" b="0" i="0" u="none" strike="noStrike" cap="none" normalizeH="0" baseline="0" dirty="0">
                          <a:ln>
                            <a:noFill/>
                          </a:ln>
                          <a:solidFill>
                            <a:schemeClr val="tx1"/>
                          </a:solidFill>
                          <a:effectLst/>
                          <a:latin typeface="Courier New" pitchFamily="49" charset="0"/>
                        </a:rPr>
                        <a:t> += </a:t>
                      </a:r>
                      <a:r>
                        <a:rPr kumimoji="0" lang="en-US" sz="1600" b="0" i="0" u="none" strike="noStrike" cap="none" normalizeH="0" baseline="0" dirty="0" err="1">
                          <a:ln>
                            <a:noFill/>
                          </a:ln>
                          <a:solidFill>
                            <a:schemeClr val="tx1"/>
                          </a:solidFill>
                          <a:effectLst/>
                          <a:latin typeface="Courier New" pitchFamily="49" charset="0"/>
                        </a:rPr>
                        <a:t>dx</a:t>
                      </a:r>
                      <a:endParaRPr kumimoji="0" lang="en-US" sz="1600" b="0" i="0" u="none" strike="noStrike" cap="none" normalizeH="0" baseline="0" dirty="0">
                        <a:ln>
                          <a:noFill/>
                        </a:ln>
                        <a:solidFill>
                          <a:schemeClr val="tx1"/>
                        </a:solidFill>
                        <a:effectLst/>
                        <a:latin typeface="Courier New" pitchFamily="49" charset="0"/>
                      </a:endParaRPr>
                    </a:p>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pitchFamily="49" charset="0"/>
                        </a:rPr>
                        <a:t>        </a:t>
                      </a:r>
                      <a:r>
                        <a:rPr kumimoji="0" lang="en-US" sz="1600" b="0" i="0" u="none" strike="noStrike" cap="none" normalizeH="0" baseline="0" dirty="0" err="1">
                          <a:ln>
                            <a:noFill/>
                          </a:ln>
                          <a:solidFill>
                            <a:schemeClr val="tx1"/>
                          </a:solidFill>
                          <a:effectLst/>
                          <a:latin typeface="Courier New" pitchFamily="49" charset="0"/>
                        </a:rPr>
                        <a:t>self.y</a:t>
                      </a:r>
                      <a:r>
                        <a:rPr kumimoji="0" lang="en-US" sz="1600" b="0" i="0" u="none" strike="noStrike" cap="none" normalizeH="0" baseline="0" dirty="0">
                          <a:ln>
                            <a:noFill/>
                          </a:ln>
                          <a:solidFill>
                            <a:schemeClr val="tx1"/>
                          </a:solidFill>
                          <a:effectLst/>
                          <a:latin typeface="Courier New" pitchFamily="49" charset="0"/>
                        </a:rPr>
                        <a:t> += </a:t>
                      </a:r>
                      <a:r>
                        <a:rPr kumimoji="0" lang="en-US" sz="1600" b="0" i="0" u="none" strike="noStrike" cap="none" normalizeH="0" baseline="0" dirty="0" err="1">
                          <a:ln>
                            <a:noFill/>
                          </a:ln>
                          <a:solidFill>
                            <a:schemeClr val="tx1"/>
                          </a:solidFill>
                          <a:effectLst/>
                          <a:latin typeface="Courier New" pitchFamily="49" charset="0"/>
                        </a:rPr>
                        <a:t>dy</a:t>
                      </a:r>
                      <a:endParaRPr kumimoji="0" lang="en-US" sz="1600" b="0" i="0" u="none" strike="noStrike" cap="none" normalizeH="0" baseline="0" dirty="0">
                        <a:ln>
                          <a:noFill/>
                        </a:ln>
                        <a:solidFill>
                          <a:schemeClr val="tx1"/>
                        </a:solidFill>
                        <a:effectLst/>
                        <a:latin typeface="Courier New" pitchFamily="49" charset="0"/>
                      </a:endParaRPr>
                    </a:p>
                    <a:p>
                      <a:pPr marL="106363" marR="0" lvl="0" indent="0" algn="l" defTabSz="457200" rtl="0" eaLnBrk="1" fontAlgn="base" latinLnBrk="0" hangingPunct="1">
                        <a:lnSpc>
                          <a:spcPct val="67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Courier New" pitchFamily="49" charset="0"/>
                      </a:endParaRPr>
                    </a:p>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pitchFamily="49" charset="0"/>
                        </a:rPr>
                        <a:t>    def __</a:t>
                      </a:r>
                      <a:r>
                        <a:rPr kumimoji="0" lang="en-US" sz="1600" b="0" i="0" u="none" strike="noStrike" cap="none" normalizeH="0" baseline="0" dirty="0" err="1">
                          <a:ln>
                            <a:noFill/>
                          </a:ln>
                          <a:solidFill>
                            <a:schemeClr val="tx1"/>
                          </a:solidFill>
                          <a:effectLst/>
                          <a:latin typeface="Courier New" pitchFamily="49" charset="0"/>
                        </a:rPr>
                        <a:t>str</a:t>
                      </a:r>
                      <a:r>
                        <a:rPr kumimoji="0" lang="en-US" sz="1600" b="0" i="0" u="none" strike="noStrike" cap="none" normalizeH="0" baseline="0" dirty="0">
                          <a:ln>
                            <a:noFill/>
                          </a:ln>
                          <a:solidFill>
                            <a:schemeClr val="tx1"/>
                          </a:solidFill>
                          <a:effectLst/>
                          <a:latin typeface="Courier New" pitchFamily="49" charset="0"/>
                        </a:rPr>
                        <a:t>__(self):</a:t>
                      </a:r>
                    </a:p>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pitchFamily="49" charset="0"/>
                        </a:rPr>
                        <a:t>        return "(" + </a:t>
                      </a:r>
                      <a:r>
                        <a:rPr kumimoji="0" lang="en-US" sz="1600" b="0" i="0" u="none" strike="noStrike" cap="none" normalizeH="0" baseline="0" dirty="0" err="1">
                          <a:ln>
                            <a:noFill/>
                          </a:ln>
                          <a:solidFill>
                            <a:schemeClr val="tx1"/>
                          </a:solidFill>
                          <a:effectLst/>
                          <a:latin typeface="Courier New" pitchFamily="49" charset="0"/>
                        </a:rPr>
                        <a:t>str</a:t>
                      </a:r>
                      <a:r>
                        <a:rPr kumimoji="0" lang="en-US" sz="1600" b="0" i="0" u="none" strike="noStrike" cap="none" normalizeH="0" baseline="0" dirty="0">
                          <a:ln>
                            <a:noFill/>
                          </a:ln>
                          <a:solidFill>
                            <a:schemeClr val="tx1"/>
                          </a:solidFill>
                          <a:effectLst/>
                          <a:latin typeface="Courier New" pitchFamily="49" charset="0"/>
                        </a:rPr>
                        <a:t>(</a:t>
                      </a:r>
                      <a:r>
                        <a:rPr kumimoji="0" lang="en-US" sz="1600" b="0" i="0" u="none" strike="noStrike" cap="none" normalizeH="0" baseline="0" dirty="0" err="1">
                          <a:ln>
                            <a:noFill/>
                          </a:ln>
                          <a:solidFill>
                            <a:schemeClr val="tx1"/>
                          </a:solidFill>
                          <a:effectLst/>
                          <a:latin typeface="Courier New" pitchFamily="49" charset="0"/>
                        </a:rPr>
                        <a:t>self.x</a:t>
                      </a:r>
                      <a:r>
                        <a:rPr kumimoji="0" lang="en-US" sz="1600" b="0" i="0" u="none" strike="noStrike" cap="none" normalizeH="0" baseline="0" dirty="0">
                          <a:ln>
                            <a:noFill/>
                          </a:ln>
                          <a:solidFill>
                            <a:schemeClr val="tx1"/>
                          </a:solidFill>
                          <a:effectLst/>
                          <a:latin typeface="Courier New" pitchFamily="49" charset="0"/>
                        </a:rPr>
                        <a:t>) + ", " + </a:t>
                      </a:r>
                      <a:r>
                        <a:rPr kumimoji="0" lang="en-US" sz="1600" b="0" i="0" u="none" strike="noStrike" cap="none" normalizeH="0" baseline="0" dirty="0" err="1">
                          <a:ln>
                            <a:noFill/>
                          </a:ln>
                          <a:solidFill>
                            <a:schemeClr val="tx1"/>
                          </a:solidFill>
                          <a:effectLst/>
                          <a:latin typeface="Courier New" pitchFamily="49" charset="0"/>
                        </a:rPr>
                        <a:t>str</a:t>
                      </a:r>
                      <a:r>
                        <a:rPr kumimoji="0" lang="en-US" sz="1600" b="0" i="0" u="none" strike="noStrike" cap="none" normalizeH="0" baseline="0" dirty="0">
                          <a:ln>
                            <a:noFill/>
                          </a:ln>
                          <a:solidFill>
                            <a:schemeClr val="tx1"/>
                          </a:solidFill>
                          <a:effectLst/>
                          <a:latin typeface="Courier New" pitchFamily="49" charset="0"/>
                        </a:rPr>
                        <a:t>(</a:t>
                      </a:r>
                      <a:r>
                        <a:rPr kumimoji="0" lang="en-US" sz="1600" b="0" i="0" u="none" strike="noStrike" cap="none" normalizeH="0" baseline="0" dirty="0" err="1">
                          <a:ln>
                            <a:noFill/>
                          </a:ln>
                          <a:solidFill>
                            <a:schemeClr val="tx1"/>
                          </a:solidFill>
                          <a:effectLst/>
                          <a:latin typeface="Courier New" pitchFamily="49" charset="0"/>
                        </a:rPr>
                        <a:t>self.y</a:t>
                      </a:r>
                      <a:r>
                        <a:rPr kumimoji="0" lang="en-US" sz="1600" b="0" i="0" u="none" strike="noStrike" cap="none" normalizeH="0" baseline="0" dirty="0">
                          <a:ln>
                            <a:noFill/>
                          </a:ln>
                          <a:solidFill>
                            <a:schemeClr val="tx1"/>
                          </a:solidFill>
                          <a:effectLst/>
                          <a:latin typeface="Courier New" pitchFamily="49" charset="0"/>
                        </a:rPr>
                        <a:t>) + ")"</a:t>
                      </a:r>
                    </a:p>
                  </a:txBody>
                  <a:tcPr marL="41477" marR="165909" marT="207724" marB="207724" horzOverflow="overflow">
                    <a:lnL>
                      <a:noFill/>
                    </a:lnL>
                    <a:lnR w="76200" cap="flat" cmpd="sng" algn="ctr">
                      <a:solidFill>
                        <a:srgbClr val="CC6600"/>
                      </a:solidFill>
                      <a:prstDash val="solid"/>
                      <a:round/>
                      <a:headEnd type="none" w="med" len="med"/>
                      <a:tailEnd type="none" w="med" len="med"/>
                    </a:lnR>
                    <a:lnT w="76200" cap="flat" cmpd="sng" algn="ctr">
                      <a:solidFill>
                        <a:srgbClr val="CC6600"/>
                      </a:solidFill>
                      <a:prstDash val="solid"/>
                      <a:round/>
                      <a:headEnd type="none" w="med" len="med"/>
                      <a:tailEnd type="none" w="med" len="med"/>
                    </a:lnT>
                    <a:lnB w="76200" cap="flat" cmpd="sng" algn="ctr">
                      <a:solidFill>
                        <a:srgbClr val="CC66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78BABF72-B69F-4169-9CDD-53681FC65282}"/>
              </a:ext>
            </a:extLst>
          </p:cNvPr>
          <p:cNvSpPr>
            <a:spLocks noGrp="1" noChangeArrowheads="1"/>
          </p:cNvSpPr>
          <p:nvPr>
            <p:ph type="title"/>
          </p:nvPr>
        </p:nvSpPr>
        <p:spPr/>
        <p:txBody>
          <a:bodyPr/>
          <a:lstStyle/>
          <a:p>
            <a:r>
              <a:rPr lang="en-US" altLang="en-US" dirty="0"/>
              <a:t>Operator Overloading</a:t>
            </a:r>
          </a:p>
        </p:txBody>
      </p:sp>
      <p:sp>
        <p:nvSpPr>
          <p:cNvPr id="141315" name="Rectangle 3">
            <a:extLst>
              <a:ext uri="{FF2B5EF4-FFF2-40B4-BE49-F238E27FC236}">
                <a16:creationId xmlns:a16="http://schemas.microsoft.com/office/drawing/2014/main" id="{13844569-8CEB-4978-A3F2-16FD5F823B4B}"/>
              </a:ext>
            </a:extLst>
          </p:cNvPr>
          <p:cNvSpPr>
            <a:spLocks noGrp="1" noChangeArrowheads="1"/>
          </p:cNvSpPr>
          <p:nvPr>
            <p:ph type="body" idx="1"/>
          </p:nvPr>
        </p:nvSpPr>
        <p:spPr>
          <a:xfrm>
            <a:off x="827298" y="2069015"/>
            <a:ext cx="10168128" cy="3694176"/>
          </a:xfrm>
        </p:spPr>
        <p:txBody>
          <a:bodyPr/>
          <a:lstStyle/>
          <a:p>
            <a:r>
              <a:rPr lang="en-US" altLang="en-US" b="1" dirty="0"/>
              <a:t>Operator overloading</a:t>
            </a:r>
            <a:r>
              <a:rPr lang="en-US" altLang="en-US" dirty="0"/>
              <a:t>: You can define functions so that Python's built-in operators can be used with your class.</a:t>
            </a:r>
          </a:p>
          <a:p>
            <a:pPr lvl="2"/>
            <a:r>
              <a:rPr lang="en-US" altLang="en-US" dirty="0"/>
              <a:t>See also: </a:t>
            </a:r>
            <a:r>
              <a:rPr lang="en-US" altLang="en-US" dirty="0">
                <a:hlinkClick r:id="rId2"/>
              </a:rPr>
              <a:t>http://docs.python.org/ref/customization.html</a:t>
            </a:r>
            <a:endParaRPr lang="en-US" altLang="en-US" dirty="0"/>
          </a:p>
          <a:p>
            <a:pPr lvl="2"/>
            <a:endParaRPr lang="en-US" altLang="en-US" sz="800" dirty="0"/>
          </a:p>
        </p:txBody>
      </p:sp>
      <p:graphicFrame>
        <p:nvGraphicFramePr>
          <p:cNvPr id="141390" name="Group 78">
            <a:extLst>
              <a:ext uri="{FF2B5EF4-FFF2-40B4-BE49-F238E27FC236}">
                <a16:creationId xmlns:a16="http://schemas.microsoft.com/office/drawing/2014/main" id="{B684FAB6-8A27-4E41-ADA0-8D6BCB5F9FAE}"/>
              </a:ext>
            </a:extLst>
          </p:cNvPr>
          <p:cNvGraphicFramePr>
            <a:graphicFrameLocks noGrp="1"/>
          </p:cNvGraphicFramePr>
          <p:nvPr>
            <p:extLst>
              <p:ext uri="{D42A27DB-BD31-4B8C-83A1-F6EECF244321}">
                <p14:modId xmlns:p14="http://schemas.microsoft.com/office/powerpoint/2010/main" val="2147342325"/>
              </p:ext>
            </p:extLst>
          </p:nvPr>
        </p:nvGraphicFramePr>
        <p:xfrm>
          <a:off x="2008632" y="3547435"/>
          <a:ext cx="4191000" cy="1763776"/>
        </p:xfrm>
        <a:graphic>
          <a:graphicData uri="http://schemas.openxmlformats.org/drawingml/2006/table">
            <a:tbl>
              <a:tblPr/>
              <a:tblGrid>
                <a:gridCol w="1295400">
                  <a:extLst>
                    <a:ext uri="{9D8B030D-6E8A-4147-A177-3AD203B41FA5}">
                      <a16:colId xmlns:a16="http://schemas.microsoft.com/office/drawing/2014/main" val="4138163954"/>
                    </a:ext>
                  </a:extLst>
                </a:gridCol>
                <a:gridCol w="2895600">
                  <a:extLst>
                    <a:ext uri="{9D8B030D-6E8A-4147-A177-3AD203B41FA5}">
                      <a16:colId xmlns:a16="http://schemas.microsoft.com/office/drawing/2014/main" val="2633066209"/>
                    </a:ext>
                  </a:extLst>
                </a:gridCol>
              </a:tblGrid>
              <a:tr h="233363">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ahoma Bold" panose="020B0804030504040204" pitchFamily="34" charset="0"/>
                          <a:cs typeface="Tahoma Bold" panose="020B0804030504040204" pitchFamily="34" charset="0"/>
                          <a:sym typeface="Tahoma Bold" panose="020B0804030504040204" pitchFamily="34" charset="0"/>
                        </a:rPr>
                        <a:t>Operator</a:t>
                      </a:r>
                    </a:p>
                  </a:txBody>
                  <a:tcPr marL="50800" marR="50800" marT="50800" marB="5080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ahoma Bold" panose="020B0804030504040204" pitchFamily="34" charset="0"/>
                          <a:cs typeface="Tahoma Bold" panose="020B0804030504040204" pitchFamily="34" charset="0"/>
                          <a:sym typeface="Tahoma Bold" panose="020B0804030504040204" pitchFamily="34" charset="0"/>
                        </a:rPr>
                        <a:t>Class Method</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4933124"/>
                  </a:ext>
                </a:extLst>
              </a:tr>
              <a:tr h="239713">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a:t>
                      </a:r>
                    </a:p>
                  </a:txBody>
                  <a:tcPr marL="50800" marR="50800" marT="50800" marB="5080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__neg__(self, other)</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55168466"/>
                  </a:ext>
                </a:extLst>
              </a:tr>
              <a:tr h="238125">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a:t>
                      </a:r>
                    </a:p>
                  </a:txBody>
                  <a:tcPr marL="50800" marR="50800" marT="50800" marB="5080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__pos__(self, other)</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26429398"/>
                  </a:ext>
                </a:extLst>
              </a:tr>
              <a:tr h="239713">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a:t>
                      </a:r>
                    </a:p>
                  </a:txBody>
                  <a:tcPr marL="50800" marR="50800" marT="50800" marB="5080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__mul__(self, other)</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51235504"/>
                  </a:ext>
                </a:extLst>
              </a:tr>
              <a:tr h="239713">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a:t>
                      </a:r>
                    </a:p>
                  </a:txBody>
                  <a:tcPr marL="50800" marR="50800" marT="50800" marB="5080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__</a:t>
                      </a:r>
                      <a:r>
                        <a:rPr kumimoji="0" lang="en-US" altLang="en-US" sz="14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truediv</a:t>
                      </a:r>
                      <a:r>
                        <a:rPr kumimoji="0" lang="en-US" altLang="en-US" sz="1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__(self, other)</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15366645"/>
                  </a:ext>
                </a:extLst>
              </a:tr>
            </a:tbl>
          </a:graphicData>
        </a:graphic>
      </p:graphicFrame>
      <p:sp>
        <p:nvSpPr>
          <p:cNvPr id="141338" name="TextBox 11">
            <a:extLst>
              <a:ext uri="{FF2B5EF4-FFF2-40B4-BE49-F238E27FC236}">
                <a16:creationId xmlns:a16="http://schemas.microsoft.com/office/drawing/2014/main" id="{FFB7A750-70BA-4601-BC09-3ECCE9AF0A5D}"/>
              </a:ext>
            </a:extLst>
          </p:cNvPr>
          <p:cNvSpPr txBox="1">
            <a:spLocks noChangeArrowheads="1"/>
          </p:cNvSpPr>
          <p:nvPr/>
        </p:nvSpPr>
        <p:spPr bwMode="auto">
          <a:xfrm>
            <a:off x="3063875" y="6153821"/>
            <a:ext cx="1873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37931725" indent="-37474525">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lgn="r"/>
            <a:r>
              <a:rPr lang="en-US" altLang="en-US" dirty="0">
                <a:ea typeface="ヒラギノ角ゴ Pro W3" pitchFamily="-106" charset="-128"/>
              </a:rPr>
              <a:t>Unary Operators</a:t>
            </a:r>
          </a:p>
        </p:txBody>
      </p:sp>
      <p:graphicFrame>
        <p:nvGraphicFramePr>
          <p:cNvPr id="141392" name="Group 80">
            <a:extLst>
              <a:ext uri="{FF2B5EF4-FFF2-40B4-BE49-F238E27FC236}">
                <a16:creationId xmlns:a16="http://schemas.microsoft.com/office/drawing/2014/main" id="{C58E7AF5-3505-4890-94D4-F73D9F8CFF62}"/>
              </a:ext>
            </a:extLst>
          </p:cNvPr>
          <p:cNvGraphicFramePr>
            <a:graphicFrameLocks noGrp="1"/>
          </p:cNvGraphicFramePr>
          <p:nvPr>
            <p:extLst>
              <p:ext uri="{D42A27DB-BD31-4B8C-83A1-F6EECF244321}">
                <p14:modId xmlns:p14="http://schemas.microsoft.com/office/powerpoint/2010/main" val="3750902819"/>
              </p:ext>
            </p:extLst>
          </p:nvPr>
        </p:nvGraphicFramePr>
        <p:xfrm>
          <a:off x="2008632" y="5312682"/>
          <a:ext cx="4191000" cy="721360"/>
        </p:xfrm>
        <a:graphic>
          <a:graphicData uri="http://schemas.openxmlformats.org/drawingml/2006/table">
            <a:tbl>
              <a:tblPr/>
              <a:tblGrid>
                <a:gridCol w="1295400">
                  <a:extLst>
                    <a:ext uri="{9D8B030D-6E8A-4147-A177-3AD203B41FA5}">
                      <a16:colId xmlns:a16="http://schemas.microsoft.com/office/drawing/2014/main" val="1884310799"/>
                    </a:ext>
                  </a:extLst>
                </a:gridCol>
                <a:gridCol w="2895600">
                  <a:extLst>
                    <a:ext uri="{9D8B030D-6E8A-4147-A177-3AD203B41FA5}">
                      <a16:colId xmlns:a16="http://schemas.microsoft.com/office/drawing/2014/main" val="2990082167"/>
                    </a:ext>
                  </a:extLst>
                </a:gridCol>
              </a:tblGrid>
              <a:tr h="252413">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a:t>
                      </a:r>
                    </a:p>
                  </a:txBody>
                  <a:tcPr marL="50800" marR="50800" marT="50800" marB="5080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__neg__(self)</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208209705"/>
                  </a:ext>
                </a:extLst>
              </a:tr>
              <a:tr h="252413">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a:t>
                      </a:r>
                    </a:p>
                  </a:txBody>
                  <a:tcPr marL="50800" marR="50800" marT="50800" marB="5080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__pos__(self)</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142371647"/>
                  </a:ext>
                </a:extLst>
              </a:tr>
            </a:tbl>
          </a:graphicData>
        </a:graphic>
      </p:graphicFrame>
      <p:graphicFrame>
        <p:nvGraphicFramePr>
          <p:cNvPr id="141391" name="Group 79">
            <a:extLst>
              <a:ext uri="{FF2B5EF4-FFF2-40B4-BE49-F238E27FC236}">
                <a16:creationId xmlns:a16="http://schemas.microsoft.com/office/drawing/2014/main" id="{695A9537-09B6-4308-9373-4790FA9F1152}"/>
              </a:ext>
            </a:extLst>
          </p:cNvPr>
          <p:cNvGraphicFramePr>
            <a:graphicFrameLocks noGrp="1"/>
          </p:cNvGraphicFramePr>
          <p:nvPr>
            <p:extLst>
              <p:ext uri="{D42A27DB-BD31-4B8C-83A1-F6EECF244321}">
                <p14:modId xmlns:p14="http://schemas.microsoft.com/office/powerpoint/2010/main" val="2017556520"/>
              </p:ext>
            </p:extLst>
          </p:nvPr>
        </p:nvGraphicFramePr>
        <p:xfrm>
          <a:off x="6401367" y="3575496"/>
          <a:ext cx="4191000" cy="2485136"/>
        </p:xfrm>
        <a:graphic>
          <a:graphicData uri="http://schemas.openxmlformats.org/drawingml/2006/table">
            <a:tbl>
              <a:tblPr/>
              <a:tblGrid>
                <a:gridCol w="1295400">
                  <a:extLst>
                    <a:ext uri="{9D8B030D-6E8A-4147-A177-3AD203B41FA5}">
                      <a16:colId xmlns:a16="http://schemas.microsoft.com/office/drawing/2014/main" val="1790675368"/>
                    </a:ext>
                  </a:extLst>
                </a:gridCol>
                <a:gridCol w="2895600">
                  <a:extLst>
                    <a:ext uri="{9D8B030D-6E8A-4147-A177-3AD203B41FA5}">
                      <a16:colId xmlns:a16="http://schemas.microsoft.com/office/drawing/2014/main" val="981110752"/>
                    </a:ext>
                  </a:extLst>
                </a:gridCol>
              </a:tblGrid>
              <a:tr h="250825">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ahoma Bold" panose="020B0804030504040204" pitchFamily="34" charset="0"/>
                          <a:cs typeface="Tahoma Bold" panose="020B0804030504040204" pitchFamily="34" charset="0"/>
                          <a:sym typeface="Tahoma Bold" panose="020B0804030504040204" pitchFamily="34" charset="0"/>
                        </a:rPr>
                        <a:t>Operator</a:t>
                      </a:r>
                    </a:p>
                  </a:txBody>
                  <a:tcPr marL="50800" marR="50800" marT="50800" marB="5080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ahoma Bold" panose="020B0804030504040204" pitchFamily="34" charset="0"/>
                          <a:cs typeface="Tahoma Bold" panose="020B0804030504040204" pitchFamily="34" charset="0"/>
                          <a:sym typeface="Tahoma Bold" panose="020B0804030504040204" pitchFamily="34" charset="0"/>
                        </a:rPr>
                        <a:t>Class Method</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7880475"/>
                  </a:ext>
                </a:extLst>
              </a:tr>
              <a:tr h="258763">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a:t>
                      </a:r>
                    </a:p>
                  </a:txBody>
                  <a:tcPr marL="50800" marR="50800" marT="50800" marB="5080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__eq__(self, other)</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35960415"/>
                  </a:ext>
                </a:extLst>
              </a:tr>
              <a:tr h="257175">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a:t>
                      </a:r>
                    </a:p>
                  </a:txBody>
                  <a:tcPr marL="50800" marR="50800" marT="50800" marB="5080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__ne__(self, other)</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71191017"/>
                  </a:ext>
                </a:extLst>
              </a:tr>
              <a:tr h="258763">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&lt;</a:t>
                      </a:r>
                    </a:p>
                  </a:txBody>
                  <a:tcPr marL="50800" marR="50800" marT="50800" marB="5080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__</a:t>
                      </a:r>
                      <a:r>
                        <a:rPr kumimoji="0" lang="en-US" altLang="en-US" sz="18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lt</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__(self, other)</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06995459"/>
                  </a:ext>
                </a:extLst>
              </a:tr>
              <a:tr h="258763">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&gt;</a:t>
                      </a:r>
                    </a:p>
                  </a:txBody>
                  <a:tcPr marL="50800" marR="50800" marT="50800" marB="5080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__gt__(self, other)</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02292204"/>
                  </a:ext>
                </a:extLst>
              </a:tr>
              <a:tr h="257175">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&lt;=</a:t>
                      </a:r>
                    </a:p>
                  </a:txBody>
                  <a:tcPr marL="50800" marR="50800" marT="50800" marB="5080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__le__(self, other)</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98838654"/>
                  </a:ext>
                </a:extLst>
              </a:tr>
              <a:tr h="258763">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&gt;=</a:t>
                      </a:r>
                    </a:p>
                  </a:txBody>
                  <a:tcPr marL="50800" marR="50800" marT="50800" marB="5080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9688">
                        <a:spcBef>
                          <a:spcPct val="20000"/>
                        </a:spcBef>
                        <a:defRPr sz="2000">
                          <a:solidFill>
                            <a:schemeClr val="tx1"/>
                          </a:solidFill>
                          <a:latin typeface="Tahoma" panose="020B0604030504040204" pitchFamily="34" charset="0"/>
                        </a:defRPr>
                      </a:lvl1pPr>
                      <a:lvl2pPr marL="37931725" indent="-37474525">
                        <a:spcBef>
                          <a:spcPct val="20000"/>
                        </a:spcBef>
                        <a:defRPr sz="2000">
                          <a:solidFill>
                            <a:schemeClr val="tx1"/>
                          </a:solidFill>
                          <a:latin typeface="Tahoma" panose="020B0604030504040204" pitchFamily="34" charset="0"/>
                        </a:defRPr>
                      </a:lvl2pPr>
                      <a:lvl3pPr>
                        <a:spcBef>
                          <a:spcPct val="20000"/>
                        </a:spcBef>
                        <a:defRPr>
                          <a:solidFill>
                            <a:schemeClr val="tx1"/>
                          </a:solidFill>
                          <a:latin typeface="Tahoma" panose="020B0604030504040204" pitchFamily="34" charset="0"/>
                        </a:defRPr>
                      </a:lvl3pPr>
                      <a:lvl4pPr>
                        <a:spcBef>
                          <a:spcPct val="20000"/>
                        </a:spcBef>
                        <a:defRPr sz="1600">
                          <a:solidFill>
                            <a:schemeClr val="tx1"/>
                          </a:solidFill>
                          <a:latin typeface="Tahoma" panose="020B0604030504040204" pitchFamily="34" charset="0"/>
                        </a:defRPr>
                      </a:lvl4pPr>
                      <a:lvl5pPr>
                        <a:spcBef>
                          <a:spcPct val="20000"/>
                        </a:spcBef>
                        <a:defRPr sz="1600">
                          <a:solidFill>
                            <a:schemeClr val="tx1"/>
                          </a:solidFill>
                          <a:latin typeface="Tahoma" panose="020B0604030504040204" pitchFamily="34" charset="0"/>
                        </a:defRPr>
                      </a:lvl5pPr>
                      <a:lvl6pPr marL="457200" fontAlgn="base">
                        <a:spcBef>
                          <a:spcPct val="20000"/>
                        </a:spcBef>
                        <a:spcAft>
                          <a:spcPct val="0"/>
                        </a:spcAft>
                        <a:defRPr sz="1600">
                          <a:solidFill>
                            <a:schemeClr val="tx1"/>
                          </a:solidFill>
                          <a:latin typeface="Tahoma" panose="020B0604030504040204" pitchFamily="34" charset="0"/>
                        </a:defRPr>
                      </a:lvl6pPr>
                      <a:lvl7pPr marL="914400" fontAlgn="base">
                        <a:spcBef>
                          <a:spcPct val="20000"/>
                        </a:spcBef>
                        <a:spcAft>
                          <a:spcPct val="0"/>
                        </a:spcAft>
                        <a:defRPr sz="1600">
                          <a:solidFill>
                            <a:schemeClr val="tx1"/>
                          </a:solidFill>
                          <a:latin typeface="Tahoma" panose="020B0604030504040204" pitchFamily="34" charset="0"/>
                        </a:defRPr>
                      </a:lvl7pPr>
                      <a:lvl8pPr marL="1371600" fontAlgn="base">
                        <a:spcBef>
                          <a:spcPct val="20000"/>
                        </a:spcBef>
                        <a:spcAft>
                          <a:spcPct val="0"/>
                        </a:spcAft>
                        <a:defRPr sz="1600">
                          <a:solidFill>
                            <a:schemeClr val="tx1"/>
                          </a:solidFill>
                          <a:latin typeface="Tahoma" panose="020B0604030504040204" pitchFamily="34" charset="0"/>
                        </a:defRPr>
                      </a:lvl8pPr>
                      <a:lvl9pPr marL="1828800" fontAlgn="base">
                        <a:spcBef>
                          <a:spcPct val="20000"/>
                        </a:spcBef>
                        <a:spcAft>
                          <a:spcPct val="0"/>
                        </a:spcAft>
                        <a:defRPr sz="1600">
                          <a:solidFill>
                            <a:schemeClr val="tx1"/>
                          </a:solidFill>
                          <a:latin typeface="Tahoma" panose="020B0604030504040204" pitchFamily="34" charset="0"/>
                        </a:defRPr>
                      </a:lvl9pPr>
                    </a:lstStyle>
                    <a:p>
                      <a:pPr marL="39688" marR="0" lvl="0" indent="0" algn="ctr" defTabSz="914400" rtl="0" eaLnBrk="1" fontAlgn="base" latinLnBrk="0" hangingPunct="1">
                        <a:lnSpc>
                          <a:spcPct val="8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__</a:t>
                      </a:r>
                      <a:r>
                        <a:rPr kumimoji="0" lang="en-US" altLang="en-US" sz="18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ge</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sym typeface="Courier New" panose="02070309020205020404" pitchFamily="49" charset="0"/>
                        </a:rPr>
                        <a:t>__(self, other)</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22453891"/>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6867D299-7F09-4AE8-88BE-1DCB3D1DEEBF}"/>
              </a:ext>
            </a:extLst>
          </p:cNvPr>
          <p:cNvSpPr>
            <a:spLocks noGrp="1" noChangeArrowheads="1"/>
          </p:cNvSpPr>
          <p:nvPr>
            <p:ph type="title" idx="4294967295"/>
          </p:nvPr>
        </p:nvSpPr>
        <p:spPr/>
        <p:txBody>
          <a:bodyPr/>
          <a:lstStyle/>
          <a:p>
            <a:r>
              <a:rPr lang="en-US" altLang="en-US"/>
              <a:t>Generating Exceptions</a:t>
            </a:r>
          </a:p>
        </p:txBody>
      </p:sp>
      <p:sp>
        <p:nvSpPr>
          <p:cNvPr id="137219" name="Rectangle 3">
            <a:extLst>
              <a:ext uri="{FF2B5EF4-FFF2-40B4-BE49-F238E27FC236}">
                <a16:creationId xmlns:a16="http://schemas.microsoft.com/office/drawing/2014/main" id="{303761AE-6346-4E1B-AF31-AF0AF0818EC1}"/>
              </a:ext>
            </a:extLst>
          </p:cNvPr>
          <p:cNvSpPr>
            <a:spLocks noGrp="1" noChangeArrowheads="1"/>
          </p:cNvSpPr>
          <p:nvPr>
            <p:ph type="body" idx="4294967295"/>
          </p:nvPr>
        </p:nvSpPr>
        <p:spPr/>
        <p:txBody>
          <a:bodyPr>
            <a:normAutofit lnSpcReduction="10000"/>
          </a:bodyPr>
          <a:lstStyle/>
          <a:p>
            <a:pPr>
              <a:lnSpc>
                <a:spcPct val="80000"/>
              </a:lnSpc>
              <a:buFontTx/>
              <a:buNone/>
            </a:pPr>
            <a:r>
              <a:rPr lang="en-US" altLang="en-US" dirty="0">
                <a:latin typeface="Courier New" panose="02070309020205020404" pitchFamily="49" charset="0"/>
              </a:rPr>
              <a:t>	raise </a:t>
            </a:r>
            <a:r>
              <a:rPr lang="en-US" altLang="en-US" b="1" dirty="0" err="1"/>
              <a:t>ExceptionType</a:t>
            </a:r>
            <a:r>
              <a:rPr lang="en-US" altLang="en-US" dirty="0">
                <a:latin typeface="Courier New" panose="02070309020205020404" pitchFamily="49" charset="0"/>
              </a:rPr>
              <a:t>("</a:t>
            </a:r>
            <a:r>
              <a:rPr lang="en-US" altLang="en-US" b="1" dirty="0"/>
              <a:t>message</a:t>
            </a:r>
            <a:r>
              <a:rPr lang="en-US" altLang="en-US" dirty="0">
                <a:latin typeface="Courier New" panose="02070309020205020404" pitchFamily="49" charset="0"/>
              </a:rPr>
              <a:t>")</a:t>
            </a:r>
          </a:p>
          <a:p>
            <a:pPr lvl="1">
              <a:lnSpc>
                <a:spcPct val="80000"/>
              </a:lnSpc>
            </a:pPr>
            <a:endParaRPr lang="en-US" altLang="en-US" b="1" dirty="0"/>
          </a:p>
          <a:p>
            <a:pPr lvl="1">
              <a:lnSpc>
                <a:spcPct val="90000"/>
              </a:lnSpc>
            </a:pPr>
            <a:r>
              <a:rPr lang="en-US" altLang="en-US" dirty="0"/>
              <a:t>useful when the client uses your object improperly</a:t>
            </a:r>
          </a:p>
          <a:p>
            <a:pPr lvl="1">
              <a:lnSpc>
                <a:spcPct val="90000"/>
              </a:lnSpc>
            </a:pPr>
            <a:r>
              <a:rPr lang="en-US" altLang="en-US" dirty="0"/>
              <a:t>types: </a:t>
            </a:r>
            <a:r>
              <a:rPr lang="en-US" altLang="en-US" sz="2000" dirty="0" err="1">
                <a:latin typeface="Courier New" panose="02070309020205020404" pitchFamily="49" charset="0"/>
              </a:rPr>
              <a:t>ArithmeticError</a:t>
            </a:r>
            <a:r>
              <a:rPr lang="en-US" altLang="en-US" dirty="0"/>
              <a:t>, </a:t>
            </a:r>
            <a:r>
              <a:rPr lang="en-US" altLang="en-US" sz="2000" dirty="0" err="1">
                <a:latin typeface="Courier New" panose="02070309020205020404" pitchFamily="49" charset="0"/>
              </a:rPr>
              <a:t>AssertionError</a:t>
            </a:r>
            <a:r>
              <a:rPr lang="en-US" altLang="en-US" sz="2000" dirty="0"/>
              <a:t>, </a:t>
            </a:r>
            <a:r>
              <a:rPr lang="en-US" altLang="en-US" sz="2000" dirty="0" err="1">
                <a:latin typeface="Courier New" panose="02070309020205020404" pitchFamily="49" charset="0"/>
              </a:rPr>
              <a:t>IndexError</a:t>
            </a:r>
            <a:r>
              <a:rPr lang="en-US" altLang="en-US" sz="2000" dirty="0"/>
              <a:t>, </a:t>
            </a:r>
            <a:r>
              <a:rPr lang="en-US" altLang="en-US" sz="2000" dirty="0" err="1">
                <a:latin typeface="Courier New" panose="02070309020205020404" pitchFamily="49" charset="0"/>
              </a:rPr>
              <a:t>NameError</a:t>
            </a:r>
            <a:r>
              <a:rPr lang="en-US" altLang="en-US" sz="2000" dirty="0"/>
              <a:t>, </a:t>
            </a:r>
            <a:r>
              <a:rPr lang="en-US" altLang="en-US" sz="2000" dirty="0" err="1">
                <a:latin typeface="Courier New" panose="02070309020205020404" pitchFamily="49" charset="0"/>
              </a:rPr>
              <a:t>SyntaxError</a:t>
            </a:r>
            <a:r>
              <a:rPr lang="en-US" altLang="en-US" sz="2000" dirty="0"/>
              <a:t>, </a:t>
            </a:r>
            <a:r>
              <a:rPr lang="en-US" altLang="en-US" sz="2000" dirty="0" err="1">
                <a:latin typeface="Courier New" panose="02070309020205020404" pitchFamily="49" charset="0"/>
              </a:rPr>
              <a:t>TypeError</a:t>
            </a:r>
            <a:r>
              <a:rPr lang="en-US" altLang="en-US" sz="2000" dirty="0"/>
              <a:t>, </a:t>
            </a:r>
            <a:r>
              <a:rPr lang="en-US" altLang="en-US" sz="2000" dirty="0" err="1">
                <a:latin typeface="Courier New" panose="02070309020205020404" pitchFamily="49" charset="0"/>
              </a:rPr>
              <a:t>ValueError</a:t>
            </a:r>
            <a:endParaRPr lang="en-US" altLang="en-US" sz="2000" dirty="0">
              <a:latin typeface="Courier New" panose="02070309020205020404" pitchFamily="49" charset="0"/>
            </a:endParaRPr>
          </a:p>
          <a:p>
            <a:pPr lvl="1">
              <a:lnSpc>
                <a:spcPct val="80000"/>
              </a:lnSpc>
            </a:pPr>
            <a:endParaRPr lang="en-US" altLang="en-US" dirty="0"/>
          </a:p>
          <a:p>
            <a:pPr lvl="1">
              <a:lnSpc>
                <a:spcPct val="80000"/>
              </a:lnSpc>
            </a:pPr>
            <a:r>
              <a:rPr lang="en-US" altLang="en-US" dirty="0"/>
              <a:t>Example:</a:t>
            </a:r>
          </a:p>
          <a:p>
            <a:pPr lvl="1">
              <a:lnSpc>
                <a:spcPct val="80000"/>
              </a:lnSpc>
              <a:buFontTx/>
              <a:buNone/>
            </a:pPr>
            <a:endParaRPr lang="en-US" altLang="en-US" sz="800" dirty="0"/>
          </a:p>
          <a:p>
            <a:pPr lvl="1">
              <a:lnSpc>
                <a:spcPct val="80000"/>
              </a:lnSpc>
              <a:buFontTx/>
              <a:buNone/>
            </a:pPr>
            <a:r>
              <a:rPr lang="en-US" altLang="en-US" sz="2100" dirty="0"/>
              <a:t>	</a:t>
            </a:r>
            <a:r>
              <a:rPr lang="en-US" altLang="en-US" sz="2100" dirty="0">
                <a:latin typeface="Courier New" panose="02070309020205020404" pitchFamily="49" charset="0"/>
              </a:rPr>
              <a:t>class </a:t>
            </a:r>
            <a:r>
              <a:rPr lang="en-US" altLang="en-US" sz="2100" dirty="0" err="1">
                <a:latin typeface="Courier New" panose="02070309020205020404" pitchFamily="49" charset="0"/>
              </a:rPr>
              <a:t>BankAccount</a:t>
            </a:r>
            <a:r>
              <a:rPr lang="en-US" altLang="en-US" sz="2100" dirty="0">
                <a:latin typeface="Courier New" panose="02070309020205020404" pitchFamily="49" charset="0"/>
              </a:rPr>
              <a:t>:</a:t>
            </a:r>
          </a:p>
          <a:p>
            <a:pPr lvl="1">
              <a:lnSpc>
                <a:spcPct val="80000"/>
              </a:lnSpc>
              <a:buFontTx/>
              <a:buNone/>
            </a:pPr>
            <a:r>
              <a:rPr lang="en-US" altLang="en-US" sz="2100" dirty="0">
                <a:latin typeface="Courier New" panose="02070309020205020404" pitchFamily="49" charset="0"/>
              </a:rPr>
              <a:t>	    ...</a:t>
            </a:r>
          </a:p>
          <a:p>
            <a:pPr lvl="1">
              <a:lnSpc>
                <a:spcPct val="80000"/>
              </a:lnSpc>
              <a:buFontTx/>
              <a:buNone/>
            </a:pPr>
            <a:r>
              <a:rPr lang="en-US" altLang="en-US" sz="2100" b="1" dirty="0">
                <a:latin typeface="Courier New" panose="02070309020205020404" pitchFamily="49" charset="0"/>
              </a:rPr>
              <a:t>	    def deposit(self, amount):</a:t>
            </a:r>
          </a:p>
          <a:p>
            <a:pPr lvl="1">
              <a:lnSpc>
                <a:spcPct val="80000"/>
              </a:lnSpc>
              <a:buFontTx/>
              <a:buNone/>
            </a:pPr>
            <a:r>
              <a:rPr lang="en-US" altLang="en-US" sz="2100" dirty="0">
                <a:latin typeface="Courier New" panose="02070309020205020404" pitchFamily="49" charset="0"/>
              </a:rPr>
              <a:t>	        if amount &lt; 0:</a:t>
            </a:r>
          </a:p>
          <a:p>
            <a:pPr lvl="1">
              <a:lnSpc>
                <a:spcPct val="80000"/>
              </a:lnSpc>
              <a:buFontTx/>
              <a:buNone/>
            </a:pPr>
            <a:r>
              <a:rPr lang="en-US" altLang="en-US" sz="2100" b="1" dirty="0">
                <a:latin typeface="Courier New" panose="02070309020205020404" pitchFamily="49" charset="0"/>
              </a:rPr>
              <a:t>              </a:t>
            </a:r>
            <a:r>
              <a:rPr lang="en-US" altLang="en-US" sz="2100" b="1" dirty="0">
                <a:solidFill>
                  <a:schemeClr val="accent2"/>
                </a:solidFill>
                <a:latin typeface="Courier New" panose="02070309020205020404" pitchFamily="49" charset="0"/>
              </a:rPr>
              <a:t>raise </a:t>
            </a:r>
            <a:r>
              <a:rPr lang="en-US" altLang="en-US" sz="2100" b="1" dirty="0" err="1">
                <a:solidFill>
                  <a:schemeClr val="accent2"/>
                </a:solidFill>
                <a:latin typeface="Courier New" panose="02070309020205020404" pitchFamily="49" charset="0"/>
              </a:rPr>
              <a:t>ValueError</a:t>
            </a:r>
            <a:r>
              <a:rPr lang="en-US" altLang="en-US" sz="2100" b="1" dirty="0">
                <a:solidFill>
                  <a:schemeClr val="accent2"/>
                </a:solidFill>
                <a:latin typeface="Courier New" panose="02070309020205020404" pitchFamily="49" charset="0"/>
              </a:rPr>
              <a:t>("negative amount")</a:t>
            </a:r>
          </a:p>
          <a:p>
            <a:pPr lvl="1">
              <a:lnSpc>
                <a:spcPct val="80000"/>
              </a:lnSpc>
              <a:buFontTx/>
              <a:buNone/>
            </a:pPr>
            <a:r>
              <a:rPr lang="en-US" altLang="en-US" sz="2100" dirty="0">
                <a:latin typeface="Courier New" panose="02070309020205020404" pitchFamily="49" charset="0"/>
              </a:rPr>
              <a:t>	        ...</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07F65469-7D98-4AE1-818A-2F77887AF181}"/>
              </a:ext>
            </a:extLst>
          </p:cNvPr>
          <p:cNvSpPr>
            <a:spLocks noGrp="1" noChangeArrowheads="1"/>
          </p:cNvSpPr>
          <p:nvPr>
            <p:ph type="title" idx="4294967295"/>
          </p:nvPr>
        </p:nvSpPr>
        <p:spPr/>
        <p:txBody>
          <a:bodyPr/>
          <a:lstStyle/>
          <a:p>
            <a:r>
              <a:rPr lang="en-US" altLang="en-US"/>
              <a:t>Inheritance</a:t>
            </a:r>
          </a:p>
        </p:txBody>
      </p:sp>
      <p:sp>
        <p:nvSpPr>
          <p:cNvPr id="119811" name="Rectangle 3">
            <a:extLst>
              <a:ext uri="{FF2B5EF4-FFF2-40B4-BE49-F238E27FC236}">
                <a16:creationId xmlns:a16="http://schemas.microsoft.com/office/drawing/2014/main" id="{F0C75A6F-1D31-46DF-BB9B-9990E91B5274}"/>
              </a:ext>
            </a:extLst>
          </p:cNvPr>
          <p:cNvSpPr>
            <a:spLocks noGrp="1" noChangeArrowheads="1"/>
          </p:cNvSpPr>
          <p:nvPr>
            <p:ph type="body" idx="4294967295"/>
          </p:nvPr>
        </p:nvSpPr>
        <p:spPr/>
        <p:txBody>
          <a:bodyPr>
            <a:normAutofit fontScale="92500" lnSpcReduction="20000"/>
          </a:bodyPr>
          <a:lstStyle/>
          <a:p>
            <a:pPr>
              <a:lnSpc>
                <a:spcPct val="80000"/>
              </a:lnSpc>
              <a:buFontTx/>
              <a:buNone/>
            </a:pPr>
            <a:r>
              <a:rPr lang="en-US" altLang="en-US">
                <a:latin typeface="Courier New" panose="02070309020205020404" pitchFamily="49" charset="0"/>
              </a:rPr>
              <a:t>	class </a:t>
            </a:r>
            <a:r>
              <a:rPr lang="en-US" altLang="en-US" b="1"/>
              <a:t>name</a:t>
            </a:r>
            <a:r>
              <a:rPr lang="en-US" altLang="en-US">
                <a:latin typeface="Courier New" panose="02070309020205020404" pitchFamily="49" charset="0"/>
              </a:rPr>
              <a:t>(</a:t>
            </a:r>
            <a:r>
              <a:rPr lang="en-US" altLang="en-US" b="1"/>
              <a:t>superclass</a:t>
            </a:r>
            <a:r>
              <a:rPr lang="en-US" altLang="en-US">
                <a:latin typeface="Courier New" panose="02070309020205020404" pitchFamily="49" charset="0"/>
              </a:rPr>
              <a:t>):</a:t>
            </a:r>
          </a:p>
          <a:p>
            <a:pPr>
              <a:lnSpc>
                <a:spcPct val="80000"/>
              </a:lnSpc>
              <a:buFontTx/>
              <a:buNone/>
            </a:pPr>
            <a:r>
              <a:rPr lang="en-US" altLang="en-US">
                <a:latin typeface="Courier New" panose="02070309020205020404" pitchFamily="49" charset="0"/>
              </a:rPr>
              <a:t>	    </a:t>
            </a:r>
            <a:r>
              <a:rPr lang="en-US" altLang="en-US" b="1"/>
              <a:t>statements</a:t>
            </a:r>
            <a:endParaRPr lang="en-US" altLang="en-US">
              <a:latin typeface="Courier New" panose="02070309020205020404" pitchFamily="49" charset="0"/>
            </a:endParaRPr>
          </a:p>
          <a:p>
            <a:pPr lvl="1">
              <a:lnSpc>
                <a:spcPct val="80000"/>
              </a:lnSpc>
            </a:pPr>
            <a:endParaRPr lang="en-US" altLang="en-US">
              <a:latin typeface="Courier New" panose="02070309020205020404" pitchFamily="49" charset="0"/>
            </a:endParaRPr>
          </a:p>
          <a:p>
            <a:pPr lvl="1">
              <a:lnSpc>
                <a:spcPct val="80000"/>
              </a:lnSpc>
            </a:pPr>
            <a:r>
              <a:rPr lang="en-US" altLang="en-US"/>
              <a:t>Example:</a:t>
            </a:r>
          </a:p>
          <a:p>
            <a:pPr lvl="1">
              <a:lnSpc>
                <a:spcPct val="80000"/>
              </a:lnSpc>
              <a:buFontTx/>
              <a:buNone/>
            </a:pPr>
            <a:r>
              <a:rPr lang="en-US" altLang="en-US" sz="2100"/>
              <a:t>	</a:t>
            </a:r>
            <a:r>
              <a:rPr lang="en-US" altLang="en-US" sz="2100">
                <a:latin typeface="Courier New" panose="02070309020205020404" pitchFamily="49" charset="0"/>
              </a:rPr>
              <a:t>class Point3D(</a:t>
            </a:r>
            <a:r>
              <a:rPr lang="en-US" altLang="en-US" sz="2100" b="1">
                <a:latin typeface="Courier New" panose="02070309020205020404" pitchFamily="49" charset="0"/>
              </a:rPr>
              <a:t>Point</a:t>
            </a:r>
            <a:r>
              <a:rPr lang="en-US" altLang="en-US" sz="2100">
                <a:latin typeface="Courier New" panose="02070309020205020404" pitchFamily="49" charset="0"/>
              </a:rPr>
              <a:t>):   </a:t>
            </a:r>
            <a:r>
              <a:rPr lang="en-US" altLang="en-US" sz="2100" b="1">
                <a:solidFill>
                  <a:srgbClr val="008000"/>
                </a:solidFill>
                <a:latin typeface="Courier New" panose="02070309020205020404" pitchFamily="49" charset="0"/>
              </a:rPr>
              <a:t># Point3D extends Point</a:t>
            </a:r>
          </a:p>
          <a:p>
            <a:pPr lvl="1">
              <a:lnSpc>
                <a:spcPct val="80000"/>
              </a:lnSpc>
              <a:buFontTx/>
              <a:buNone/>
            </a:pPr>
            <a:r>
              <a:rPr lang="en-US" altLang="en-US" sz="2100">
                <a:latin typeface="Courier New" panose="02070309020205020404" pitchFamily="49" charset="0"/>
              </a:rPr>
              <a:t>	    z = 0</a:t>
            </a:r>
          </a:p>
          <a:p>
            <a:pPr lvl="1">
              <a:lnSpc>
                <a:spcPct val="80000"/>
              </a:lnSpc>
              <a:buFontTx/>
              <a:buNone/>
            </a:pPr>
            <a:r>
              <a:rPr lang="en-US" altLang="en-US" sz="2100">
                <a:latin typeface="Courier New" panose="02070309020205020404" pitchFamily="49" charset="0"/>
              </a:rPr>
              <a:t>	    ...</a:t>
            </a:r>
          </a:p>
          <a:p>
            <a:pPr lvl="1">
              <a:lnSpc>
                <a:spcPct val="80000"/>
              </a:lnSpc>
              <a:buFontTx/>
              <a:buNone/>
            </a:pPr>
            <a:endParaRPr lang="en-US" altLang="en-US" sz="2100">
              <a:latin typeface="Courier New" panose="02070309020205020404" pitchFamily="49" charset="0"/>
            </a:endParaRPr>
          </a:p>
          <a:p>
            <a:pPr lvl="1">
              <a:lnSpc>
                <a:spcPct val="80000"/>
              </a:lnSpc>
              <a:buFontTx/>
              <a:buNone/>
            </a:pPr>
            <a:endParaRPr lang="en-US" altLang="en-US" sz="2100">
              <a:latin typeface="Courier New" panose="02070309020205020404" pitchFamily="49" charset="0"/>
            </a:endParaRPr>
          </a:p>
          <a:p>
            <a:pPr>
              <a:lnSpc>
                <a:spcPct val="80000"/>
              </a:lnSpc>
            </a:pPr>
            <a:r>
              <a:rPr lang="en-US" altLang="en-US"/>
              <a:t>Python also supports </a:t>
            </a:r>
            <a:r>
              <a:rPr lang="en-US" altLang="en-US" i="1"/>
              <a:t>multiple inheritance</a:t>
            </a:r>
            <a:endParaRPr lang="en-US" altLang="en-US"/>
          </a:p>
          <a:p>
            <a:pPr>
              <a:lnSpc>
                <a:spcPct val="80000"/>
              </a:lnSpc>
              <a:buFontTx/>
              <a:buNone/>
            </a:pPr>
            <a:r>
              <a:rPr lang="en-US" altLang="en-US" sz="800">
                <a:latin typeface="Courier New" panose="02070309020205020404" pitchFamily="49" charset="0"/>
              </a:rPr>
              <a:t>	</a:t>
            </a:r>
          </a:p>
          <a:p>
            <a:pPr>
              <a:lnSpc>
                <a:spcPct val="80000"/>
              </a:lnSpc>
              <a:buFontTx/>
              <a:buNone/>
            </a:pPr>
            <a:r>
              <a:rPr lang="en-US" altLang="en-US">
                <a:latin typeface="Courier New" panose="02070309020205020404" pitchFamily="49" charset="0"/>
              </a:rPr>
              <a:t>	class </a:t>
            </a:r>
            <a:r>
              <a:rPr lang="en-US" altLang="en-US" b="1"/>
              <a:t>name</a:t>
            </a:r>
            <a:r>
              <a:rPr lang="en-US" altLang="en-US">
                <a:latin typeface="Courier New" panose="02070309020205020404" pitchFamily="49" charset="0"/>
              </a:rPr>
              <a:t>(</a:t>
            </a:r>
            <a:r>
              <a:rPr lang="en-US" altLang="en-US" b="1"/>
              <a:t>superclass</a:t>
            </a:r>
            <a:r>
              <a:rPr lang="en-US" altLang="en-US" b="1">
                <a:latin typeface="Courier New" panose="02070309020205020404" pitchFamily="49" charset="0"/>
              </a:rPr>
              <a:t>, </a:t>
            </a:r>
            <a:r>
              <a:rPr lang="en-US" altLang="en-US" b="1"/>
              <a:t>...</a:t>
            </a:r>
            <a:r>
              <a:rPr lang="en-US" altLang="en-US" b="1">
                <a:latin typeface="Courier New" panose="02070309020205020404" pitchFamily="49" charset="0"/>
              </a:rPr>
              <a:t>, </a:t>
            </a:r>
            <a:r>
              <a:rPr lang="en-US" altLang="en-US" b="1"/>
              <a:t>superclass</a:t>
            </a:r>
            <a:r>
              <a:rPr lang="en-US" altLang="en-US">
                <a:latin typeface="Courier New" panose="02070309020205020404" pitchFamily="49" charset="0"/>
              </a:rPr>
              <a:t>):</a:t>
            </a:r>
          </a:p>
          <a:p>
            <a:pPr>
              <a:lnSpc>
                <a:spcPct val="80000"/>
              </a:lnSpc>
              <a:buFontTx/>
              <a:buNone/>
            </a:pPr>
            <a:r>
              <a:rPr lang="en-US" altLang="en-US">
                <a:latin typeface="Courier New" panose="02070309020205020404" pitchFamily="49" charset="0"/>
              </a:rPr>
              <a:t>	    </a:t>
            </a:r>
            <a:r>
              <a:rPr lang="en-US" altLang="en-US" b="1"/>
              <a:t>statements</a:t>
            </a:r>
          </a:p>
          <a:p>
            <a:pPr>
              <a:lnSpc>
                <a:spcPct val="80000"/>
              </a:lnSpc>
              <a:buFontTx/>
              <a:buNone/>
            </a:pPr>
            <a:endParaRPr lang="en-US" altLang="en-US" b="1"/>
          </a:p>
          <a:p>
            <a:pPr lvl="1">
              <a:lnSpc>
                <a:spcPct val="80000"/>
              </a:lnSpc>
              <a:buFontTx/>
              <a:buNone/>
            </a:pPr>
            <a:r>
              <a:rPr lang="en-US" altLang="en-US" sz="1400" i="1"/>
              <a:t>	</a:t>
            </a:r>
            <a:r>
              <a:rPr lang="en-US" altLang="en-US" sz="1400" i="1">
                <a:solidFill>
                  <a:schemeClr val="bg2"/>
                </a:solidFill>
              </a:rPr>
              <a:t>(if &gt; 1 superclass has the same field/method, conflicts are resolved in left-to-right order)</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3F394-7E01-43A4-83D2-554068AD1341}"/>
              </a:ext>
            </a:extLst>
          </p:cNvPr>
          <p:cNvSpPr>
            <a:spLocks noGrp="1"/>
          </p:cNvSpPr>
          <p:nvPr>
            <p:ph type="title"/>
          </p:nvPr>
        </p:nvSpPr>
        <p:spPr/>
        <p:txBody>
          <a:bodyPr/>
          <a:lstStyle/>
          <a:p>
            <a:r>
              <a:rPr lang="en-AS" dirty="0"/>
              <a:t>H</a:t>
            </a:r>
            <a:r>
              <a:rPr lang="en-IN" dirty="0" err="1"/>
              <a:t>i</a:t>
            </a:r>
            <a:r>
              <a:rPr lang="en-AS" dirty="0"/>
              <a:t>s</a:t>
            </a:r>
            <a:r>
              <a:rPr lang="en-IN" dirty="0"/>
              <a:t>t</a:t>
            </a:r>
            <a:r>
              <a:rPr lang="en-AS" dirty="0"/>
              <a:t>o</a:t>
            </a:r>
            <a:r>
              <a:rPr lang="en-IN" dirty="0"/>
              <a:t>r</a:t>
            </a:r>
            <a:r>
              <a:rPr lang="en-AS" dirty="0"/>
              <a:t>y </a:t>
            </a:r>
            <a:r>
              <a:rPr lang="en-IN" dirty="0"/>
              <a:t>o</a:t>
            </a:r>
            <a:r>
              <a:rPr lang="en-AS" dirty="0"/>
              <a:t>f </a:t>
            </a:r>
            <a:r>
              <a:rPr lang="en-IN" dirty="0"/>
              <a:t>A</a:t>
            </a:r>
            <a:r>
              <a:rPr lang="en-AS" dirty="0"/>
              <a:t>I</a:t>
            </a:r>
            <a:endParaRPr lang="en-IN" dirty="0"/>
          </a:p>
        </p:txBody>
      </p:sp>
      <p:sp>
        <p:nvSpPr>
          <p:cNvPr id="3" name="Content Placeholder 2">
            <a:extLst>
              <a:ext uri="{FF2B5EF4-FFF2-40B4-BE49-F238E27FC236}">
                <a16:creationId xmlns:a16="http://schemas.microsoft.com/office/drawing/2014/main" id="{2DEB9FC8-EC1C-4D39-93A1-5C3DDE527D45}"/>
              </a:ext>
            </a:extLst>
          </p:cNvPr>
          <p:cNvSpPr>
            <a:spLocks noGrp="1"/>
          </p:cNvSpPr>
          <p:nvPr>
            <p:ph idx="1"/>
          </p:nvPr>
        </p:nvSpPr>
        <p:spPr>
          <a:xfrm>
            <a:off x="1115568" y="2478024"/>
            <a:ext cx="5865524" cy="3694176"/>
          </a:xfrm>
        </p:spPr>
        <p:txBody>
          <a:bodyPr>
            <a:normAutofit fontScale="77500" lnSpcReduction="20000"/>
          </a:bodyPr>
          <a:lstStyle/>
          <a:p>
            <a:r>
              <a:rPr lang="en-AS" dirty="0"/>
              <a:t>T</a:t>
            </a:r>
            <a:r>
              <a:rPr lang="en-IN" dirty="0"/>
              <a:t>h</a:t>
            </a:r>
            <a:r>
              <a:rPr lang="en-AS" dirty="0"/>
              <a:t>e </a:t>
            </a:r>
            <a:r>
              <a:rPr lang="en-IN" dirty="0" err="1"/>
              <a:t>i</a:t>
            </a:r>
            <a:r>
              <a:rPr lang="en-AS" dirty="0"/>
              <a:t>d</a:t>
            </a:r>
            <a:r>
              <a:rPr lang="en-IN" dirty="0"/>
              <a:t>e</a:t>
            </a:r>
            <a:r>
              <a:rPr lang="en-AS" dirty="0"/>
              <a:t>a </a:t>
            </a:r>
            <a:r>
              <a:rPr lang="en-IN" dirty="0"/>
              <a:t>o</a:t>
            </a:r>
            <a:r>
              <a:rPr lang="en-AS" dirty="0"/>
              <a:t>f </a:t>
            </a:r>
            <a:r>
              <a:rPr lang="en-IN" dirty="0"/>
              <a:t>a</a:t>
            </a:r>
            <a:r>
              <a:rPr lang="en-AS" dirty="0"/>
              <a:t>r</a:t>
            </a:r>
            <a:r>
              <a:rPr lang="en-IN" dirty="0"/>
              <a:t>t</a:t>
            </a:r>
            <a:r>
              <a:rPr lang="en-AS" dirty="0" err="1"/>
              <a:t>i</a:t>
            </a:r>
            <a:r>
              <a:rPr lang="en-IN" dirty="0"/>
              <a:t>f</a:t>
            </a:r>
            <a:r>
              <a:rPr lang="en-AS" dirty="0" err="1"/>
              <a:t>i</a:t>
            </a:r>
            <a:r>
              <a:rPr lang="en-IN" dirty="0"/>
              <a:t>c</a:t>
            </a:r>
            <a:r>
              <a:rPr lang="en-AS" dirty="0" err="1"/>
              <a:t>i</a:t>
            </a:r>
            <a:r>
              <a:rPr lang="en-IN" dirty="0"/>
              <a:t>a</a:t>
            </a:r>
            <a:r>
              <a:rPr lang="en-AS" dirty="0"/>
              <a:t>l </a:t>
            </a:r>
            <a:r>
              <a:rPr lang="en-IN" dirty="0"/>
              <a:t>m</a:t>
            </a:r>
            <a:r>
              <a:rPr lang="en-AS" dirty="0"/>
              <a:t>e</a:t>
            </a:r>
            <a:r>
              <a:rPr lang="en-IN" dirty="0"/>
              <a:t>c</a:t>
            </a:r>
            <a:r>
              <a:rPr lang="en-AS" dirty="0"/>
              <a:t>h</a:t>
            </a:r>
            <a:r>
              <a:rPr lang="en-IN" dirty="0"/>
              <a:t>a</a:t>
            </a:r>
            <a:r>
              <a:rPr lang="en-AS" dirty="0"/>
              <a:t>n</a:t>
            </a:r>
            <a:r>
              <a:rPr lang="en-IN" dirty="0" err="1"/>
              <a:t>i</a:t>
            </a:r>
            <a:r>
              <a:rPr lang="en-AS" dirty="0"/>
              <a:t>s</a:t>
            </a:r>
            <a:r>
              <a:rPr lang="en-IN" dirty="0"/>
              <a:t>m</a:t>
            </a:r>
            <a:r>
              <a:rPr lang="en-AS" dirty="0"/>
              <a:t>s </a:t>
            </a:r>
            <a:r>
              <a:rPr lang="en-IN" dirty="0"/>
              <a:t>t</a:t>
            </a:r>
            <a:r>
              <a:rPr lang="en-AS" dirty="0"/>
              <a:t>h</a:t>
            </a:r>
            <a:r>
              <a:rPr lang="en-IN" dirty="0"/>
              <a:t>a</a:t>
            </a:r>
            <a:r>
              <a:rPr lang="en-AS" dirty="0"/>
              <a:t>t </a:t>
            </a:r>
            <a:r>
              <a:rPr lang="en-IN" dirty="0" err="1"/>
              <a:t>i</a:t>
            </a:r>
            <a:r>
              <a:rPr lang="en-AS" dirty="0" err="1"/>
              <a:t>mitate</a:t>
            </a:r>
            <a:r>
              <a:rPr lang="en-AS" dirty="0"/>
              <a:t> life dates back to the </a:t>
            </a:r>
            <a:r>
              <a:rPr lang="en-IN" dirty="0"/>
              <a:t>A</a:t>
            </a:r>
            <a:r>
              <a:rPr lang="en-AS" dirty="0" err="1"/>
              <a:t>ristotle</a:t>
            </a:r>
            <a:r>
              <a:rPr lang="en-AS" dirty="0"/>
              <a:t>, Plato and sometimes even earlier. S</a:t>
            </a:r>
            <a:r>
              <a:rPr lang="en-IN" dirty="0" err="1"/>
              <a:t>i</a:t>
            </a:r>
            <a:r>
              <a:rPr lang="en-AS" dirty="0" err="1"/>
              <a:t>nce</a:t>
            </a:r>
            <a:r>
              <a:rPr lang="en-AS" dirty="0"/>
              <a:t> 19th century people have started t</a:t>
            </a:r>
            <a:r>
              <a:rPr lang="en-IN" dirty="0"/>
              <a:t>o</a:t>
            </a:r>
            <a:r>
              <a:rPr lang="en-AS" dirty="0"/>
              <a:t> </a:t>
            </a:r>
            <a:r>
              <a:rPr lang="en-IN" dirty="0"/>
              <a:t>a</a:t>
            </a:r>
            <a:r>
              <a:rPr lang="en-AS" dirty="0"/>
              <a:t>c</a:t>
            </a:r>
            <a:r>
              <a:rPr lang="en-IN" dirty="0"/>
              <a:t>t</a:t>
            </a:r>
            <a:r>
              <a:rPr lang="en-AS" dirty="0"/>
              <a:t>u</a:t>
            </a:r>
            <a:r>
              <a:rPr lang="en-IN" dirty="0"/>
              <a:t>a</a:t>
            </a:r>
            <a:r>
              <a:rPr lang="en-AS" dirty="0"/>
              <a:t>l;</a:t>
            </a:r>
            <a:r>
              <a:rPr lang="en-IN" dirty="0"/>
              <a:t>l</a:t>
            </a:r>
            <a:r>
              <a:rPr lang="en-AS" dirty="0"/>
              <a:t>y </a:t>
            </a:r>
            <a:r>
              <a:rPr lang="en-IN" dirty="0"/>
              <a:t>d</a:t>
            </a:r>
            <a:r>
              <a:rPr lang="en-AS" dirty="0"/>
              <a:t>e</a:t>
            </a:r>
            <a:r>
              <a:rPr lang="en-IN" dirty="0"/>
              <a:t>s</a:t>
            </a:r>
            <a:r>
              <a:rPr lang="en-AS" dirty="0" err="1"/>
              <a:t>i</a:t>
            </a:r>
            <a:r>
              <a:rPr lang="en-IN" dirty="0"/>
              <a:t>g</a:t>
            </a:r>
            <a:r>
              <a:rPr lang="en-AS" dirty="0"/>
              <a:t>n </a:t>
            </a:r>
            <a:r>
              <a:rPr lang="en-IN" dirty="0"/>
              <a:t>a</a:t>
            </a:r>
            <a:r>
              <a:rPr lang="en-AS" dirty="0"/>
              <a:t>n</a:t>
            </a:r>
            <a:r>
              <a:rPr lang="en-IN" dirty="0"/>
              <a:t>d</a:t>
            </a:r>
            <a:r>
              <a:rPr lang="en-AS" dirty="0"/>
              <a:t> implement them. First attempts were more like mechanical calculators, but they’</a:t>
            </a:r>
            <a:r>
              <a:rPr lang="en-IN" dirty="0"/>
              <a:t>v</a:t>
            </a:r>
            <a:r>
              <a:rPr lang="en-AS" dirty="0"/>
              <a:t>e </a:t>
            </a:r>
            <a:r>
              <a:rPr lang="en-IN" dirty="0"/>
              <a:t>a</a:t>
            </a:r>
            <a:r>
              <a:rPr lang="en-AS" dirty="0"/>
              <a:t>l</a:t>
            </a:r>
            <a:r>
              <a:rPr lang="en-IN" dirty="0"/>
              <a:t>r</a:t>
            </a:r>
            <a:r>
              <a:rPr lang="en-AS" dirty="0"/>
              <a:t>e</a:t>
            </a:r>
            <a:r>
              <a:rPr lang="en-IN" dirty="0"/>
              <a:t>a</a:t>
            </a:r>
            <a:r>
              <a:rPr lang="en-AS" dirty="0"/>
              <a:t>d</a:t>
            </a:r>
            <a:r>
              <a:rPr lang="en-IN" dirty="0"/>
              <a:t>y</a:t>
            </a:r>
            <a:r>
              <a:rPr lang="en-AS" dirty="0"/>
              <a:t> </a:t>
            </a:r>
            <a:r>
              <a:rPr lang="en-IN" dirty="0"/>
              <a:t>p</a:t>
            </a:r>
            <a:r>
              <a:rPr lang="en-AS" dirty="0"/>
              <a:t>r</a:t>
            </a:r>
            <a:r>
              <a:rPr lang="en-IN" dirty="0"/>
              <a:t>o</a:t>
            </a:r>
            <a:r>
              <a:rPr lang="en-AS" dirty="0"/>
              <a:t>v</a:t>
            </a:r>
            <a:r>
              <a:rPr lang="en-IN" dirty="0" err="1"/>
              <a:t>i</a:t>
            </a:r>
            <a:r>
              <a:rPr lang="en-AS" dirty="0"/>
              <a:t>de</a:t>
            </a:r>
            <a:r>
              <a:rPr lang="en-IN" dirty="0"/>
              <a:t>d</a:t>
            </a:r>
            <a:r>
              <a:rPr lang="en-AS" dirty="0"/>
              <a:t> </a:t>
            </a:r>
            <a:r>
              <a:rPr lang="en-IN" dirty="0"/>
              <a:t>s</a:t>
            </a:r>
            <a:r>
              <a:rPr lang="en-AS" dirty="0"/>
              <a:t>o</a:t>
            </a:r>
            <a:r>
              <a:rPr lang="en-IN" dirty="0"/>
              <a:t>l</a:t>
            </a:r>
            <a:r>
              <a:rPr lang="en-AS" dirty="0"/>
              <a:t>u</a:t>
            </a:r>
            <a:r>
              <a:rPr lang="en-IN" dirty="0"/>
              <a:t>t</a:t>
            </a:r>
            <a:r>
              <a:rPr lang="en-AS" dirty="0" err="1"/>
              <a:t>i</a:t>
            </a:r>
            <a:r>
              <a:rPr lang="en-IN" dirty="0"/>
              <a:t>o</a:t>
            </a:r>
            <a:r>
              <a:rPr lang="en-AS" dirty="0"/>
              <a:t>n</a:t>
            </a:r>
            <a:r>
              <a:rPr lang="en-IN" dirty="0"/>
              <a:t>s</a:t>
            </a:r>
            <a:r>
              <a:rPr lang="en-AS" dirty="0"/>
              <a:t> </a:t>
            </a:r>
            <a:r>
              <a:rPr lang="en-IN" dirty="0"/>
              <a:t>t</a:t>
            </a:r>
            <a:r>
              <a:rPr lang="en-AS" dirty="0"/>
              <a:t>o </a:t>
            </a:r>
            <a:r>
              <a:rPr lang="en-IN" dirty="0"/>
              <a:t>s</a:t>
            </a:r>
            <a:r>
              <a:rPr lang="en-AS" dirty="0"/>
              <a:t>o</a:t>
            </a:r>
            <a:r>
              <a:rPr lang="en-IN" dirty="0"/>
              <a:t>m</a:t>
            </a:r>
            <a:r>
              <a:rPr lang="en-AS" dirty="0"/>
              <a:t>e </a:t>
            </a:r>
            <a:r>
              <a:rPr lang="en-IN" dirty="0"/>
              <a:t>p</a:t>
            </a:r>
            <a:r>
              <a:rPr lang="en-AS" dirty="0" err="1"/>
              <a:t>roblems</a:t>
            </a:r>
            <a:r>
              <a:rPr lang="en-AS" dirty="0"/>
              <a:t> which </a:t>
            </a:r>
            <a:r>
              <a:rPr lang="en-IN" dirty="0"/>
              <a:t>u</a:t>
            </a:r>
            <a:r>
              <a:rPr lang="en-AS" dirty="0"/>
              <a:t>s</a:t>
            </a:r>
            <a:r>
              <a:rPr lang="en-IN" dirty="0"/>
              <a:t>u</a:t>
            </a:r>
            <a:r>
              <a:rPr lang="en-AS" dirty="0"/>
              <a:t>a</a:t>
            </a:r>
            <a:r>
              <a:rPr lang="en-IN" dirty="0"/>
              <a:t>l</a:t>
            </a:r>
            <a:r>
              <a:rPr lang="en-AS" dirty="0" err="1"/>
              <a:t>ly</a:t>
            </a:r>
            <a:r>
              <a:rPr lang="en-AS" dirty="0"/>
              <a:t> require thinking. However, “officially” AI as a field of study arrived only in 1956.</a:t>
            </a:r>
            <a:endParaRPr lang="en-IN" dirty="0"/>
          </a:p>
        </p:txBody>
      </p:sp>
    </p:spTree>
    <p:extLst>
      <p:ext uri="{BB962C8B-B14F-4D97-AF65-F5344CB8AC3E}">
        <p14:creationId xmlns:p14="http://schemas.microsoft.com/office/powerpoint/2010/main" val="1480362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01D06367-1578-403E-A51E-DA9CDDF4D225}"/>
              </a:ext>
            </a:extLst>
          </p:cNvPr>
          <p:cNvSpPr>
            <a:spLocks noGrp="1" noChangeArrowheads="1"/>
          </p:cNvSpPr>
          <p:nvPr>
            <p:ph type="title" idx="4294967295"/>
          </p:nvPr>
        </p:nvSpPr>
        <p:spPr/>
        <p:txBody>
          <a:bodyPr/>
          <a:lstStyle/>
          <a:p>
            <a:r>
              <a:rPr lang="en-US" altLang="en-US"/>
              <a:t>Calling Superclass Methods</a:t>
            </a:r>
          </a:p>
        </p:txBody>
      </p:sp>
      <p:sp>
        <p:nvSpPr>
          <p:cNvPr id="78851" name="Rectangle 3">
            <a:extLst>
              <a:ext uri="{FF2B5EF4-FFF2-40B4-BE49-F238E27FC236}">
                <a16:creationId xmlns:a16="http://schemas.microsoft.com/office/drawing/2014/main" id="{A56F49C5-29F9-47AC-BAA3-9CC3111E89EE}"/>
              </a:ext>
            </a:extLst>
          </p:cNvPr>
          <p:cNvSpPr>
            <a:spLocks noGrp="1" noChangeArrowheads="1"/>
          </p:cNvSpPr>
          <p:nvPr>
            <p:ph type="body" idx="4294967295"/>
          </p:nvPr>
        </p:nvSpPr>
        <p:spPr/>
        <p:txBody>
          <a:bodyPr>
            <a:normAutofit lnSpcReduction="10000"/>
          </a:bodyPr>
          <a:lstStyle/>
          <a:p>
            <a:pPr>
              <a:lnSpc>
                <a:spcPct val="80000"/>
              </a:lnSpc>
              <a:tabLst>
                <a:tab pos="2743200" algn="l"/>
              </a:tabLst>
            </a:pPr>
            <a:r>
              <a:rPr lang="en-US" altLang="en-US" dirty="0"/>
              <a:t>methods:	</a:t>
            </a:r>
            <a:r>
              <a:rPr lang="en-US" altLang="en-US" b="1" dirty="0" err="1"/>
              <a:t>class</a:t>
            </a:r>
            <a:r>
              <a:rPr lang="en-US" altLang="en-US" dirty="0" err="1">
                <a:latin typeface="Courier New" panose="02070309020205020404" pitchFamily="49" charset="0"/>
              </a:rPr>
              <a:t>.</a:t>
            </a:r>
            <a:r>
              <a:rPr lang="en-US" altLang="en-US" b="1" dirty="0" err="1"/>
              <a:t>method</a:t>
            </a:r>
            <a:r>
              <a:rPr lang="en-US" altLang="en-US" dirty="0">
                <a:latin typeface="Courier New" panose="02070309020205020404" pitchFamily="49" charset="0"/>
              </a:rPr>
              <a:t>(</a:t>
            </a:r>
            <a:r>
              <a:rPr lang="en-US" altLang="en-US" b="1" dirty="0"/>
              <a:t>object</a:t>
            </a:r>
            <a:r>
              <a:rPr lang="en-US" altLang="en-US" dirty="0">
                <a:latin typeface="Courier New" panose="02070309020205020404" pitchFamily="49" charset="0"/>
              </a:rPr>
              <a:t>, </a:t>
            </a:r>
            <a:r>
              <a:rPr lang="en-US" altLang="en-US" b="1" dirty="0"/>
              <a:t>parameters</a:t>
            </a:r>
            <a:r>
              <a:rPr lang="en-US" altLang="en-US" dirty="0">
                <a:latin typeface="Courier New" panose="02070309020205020404" pitchFamily="49" charset="0"/>
              </a:rPr>
              <a:t>)</a:t>
            </a:r>
          </a:p>
          <a:p>
            <a:pPr>
              <a:lnSpc>
                <a:spcPct val="80000"/>
              </a:lnSpc>
              <a:buNone/>
              <a:tabLst>
                <a:tab pos="2743200" algn="l"/>
              </a:tabLst>
            </a:pPr>
            <a:endParaRPr lang="en-US" altLang="en-US" sz="800" dirty="0"/>
          </a:p>
          <a:p>
            <a:pPr>
              <a:lnSpc>
                <a:spcPct val="80000"/>
              </a:lnSpc>
              <a:tabLst>
                <a:tab pos="2743200" algn="l"/>
              </a:tabLst>
            </a:pPr>
            <a:r>
              <a:rPr lang="en-US" altLang="en-US" dirty="0"/>
              <a:t>constructors:	</a:t>
            </a:r>
            <a:r>
              <a:rPr lang="en-US" altLang="en-US" b="1" dirty="0"/>
              <a:t>class</a:t>
            </a:r>
            <a:r>
              <a:rPr lang="en-US" altLang="en-US" dirty="0">
                <a:latin typeface="Courier New" panose="02070309020205020404" pitchFamily="49" charset="0"/>
              </a:rPr>
              <a:t>.__</a:t>
            </a:r>
            <a:r>
              <a:rPr lang="en-US" altLang="en-US" dirty="0" err="1">
                <a:latin typeface="Courier New" panose="02070309020205020404" pitchFamily="49" charset="0"/>
              </a:rPr>
              <a:t>init</a:t>
            </a:r>
            <a:r>
              <a:rPr lang="en-US" altLang="en-US" dirty="0">
                <a:latin typeface="Courier New" panose="02070309020205020404" pitchFamily="49" charset="0"/>
              </a:rPr>
              <a:t>__(</a:t>
            </a:r>
            <a:r>
              <a:rPr lang="en-US" altLang="en-US" b="1" dirty="0"/>
              <a:t>parameters</a:t>
            </a:r>
            <a:r>
              <a:rPr lang="en-US" altLang="en-US" dirty="0">
                <a:latin typeface="Courier New" panose="02070309020205020404" pitchFamily="49" charset="0"/>
              </a:rPr>
              <a:t>)</a:t>
            </a:r>
          </a:p>
          <a:p>
            <a:pPr>
              <a:lnSpc>
                <a:spcPct val="80000"/>
              </a:lnSpc>
              <a:buNone/>
              <a:tabLst>
                <a:tab pos="2743200" algn="l"/>
              </a:tabLst>
            </a:pPr>
            <a:endParaRPr lang="en-US" altLang="en-US" dirty="0">
              <a:latin typeface="Courier New" panose="02070309020205020404" pitchFamily="49" charset="0"/>
            </a:endParaRPr>
          </a:p>
          <a:p>
            <a:pPr lvl="1">
              <a:lnSpc>
                <a:spcPct val="70000"/>
              </a:lnSpc>
              <a:buNone/>
              <a:tabLst>
                <a:tab pos="2743200" algn="l"/>
              </a:tabLst>
            </a:pPr>
            <a:endParaRPr lang="en-US" altLang="en-US" sz="2100" dirty="0">
              <a:latin typeface="Courier New" panose="02070309020205020404" pitchFamily="49" charset="0"/>
            </a:endParaRPr>
          </a:p>
          <a:p>
            <a:pPr lvl="1">
              <a:lnSpc>
                <a:spcPct val="80000"/>
              </a:lnSpc>
              <a:buNone/>
              <a:tabLst>
                <a:tab pos="2743200" algn="l"/>
              </a:tabLst>
            </a:pPr>
            <a:r>
              <a:rPr lang="en-US" altLang="en-US" sz="2100" dirty="0">
                <a:latin typeface="Courier New" panose="02070309020205020404" pitchFamily="49" charset="0"/>
              </a:rPr>
              <a:t>	class Point3D(Point):</a:t>
            </a:r>
          </a:p>
          <a:p>
            <a:pPr lvl="1">
              <a:lnSpc>
                <a:spcPct val="80000"/>
              </a:lnSpc>
              <a:buNone/>
              <a:tabLst>
                <a:tab pos="2743200" algn="l"/>
              </a:tabLst>
            </a:pPr>
            <a:r>
              <a:rPr lang="en-US" altLang="en-US" sz="2100" dirty="0">
                <a:latin typeface="Courier New" panose="02070309020205020404" pitchFamily="49" charset="0"/>
              </a:rPr>
              <a:t>	    z = 0</a:t>
            </a:r>
          </a:p>
          <a:p>
            <a:pPr lvl="1">
              <a:lnSpc>
                <a:spcPct val="80000"/>
              </a:lnSpc>
              <a:buNone/>
              <a:tabLst>
                <a:tab pos="2743200" algn="l"/>
              </a:tabLst>
            </a:pPr>
            <a:r>
              <a:rPr lang="en-US" altLang="en-US" sz="2100" dirty="0">
                <a:latin typeface="Courier New" panose="02070309020205020404" pitchFamily="49" charset="0"/>
              </a:rPr>
              <a:t>	    def __</a:t>
            </a:r>
            <a:r>
              <a:rPr lang="en-US" altLang="en-US" sz="2100" dirty="0" err="1">
                <a:latin typeface="Courier New" panose="02070309020205020404" pitchFamily="49" charset="0"/>
              </a:rPr>
              <a:t>init</a:t>
            </a:r>
            <a:r>
              <a:rPr lang="en-US" altLang="en-US" sz="2100" dirty="0">
                <a:latin typeface="Courier New" panose="02070309020205020404" pitchFamily="49" charset="0"/>
              </a:rPr>
              <a:t>__(self, x, y, z):</a:t>
            </a:r>
          </a:p>
          <a:p>
            <a:pPr lvl="1">
              <a:lnSpc>
                <a:spcPct val="80000"/>
              </a:lnSpc>
              <a:buNone/>
              <a:tabLst>
                <a:tab pos="2743200" algn="l"/>
              </a:tabLst>
            </a:pPr>
            <a:r>
              <a:rPr lang="en-US" altLang="en-US" sz="2100" b="1" dirty="0">
                <a:latin typeface="Courier New" panose="02070309020205020404" pitchFamily="49" charset="0"/>
              </a:rPr>
              <a:t>	        Point.__</a:t>
            </a:r>
            <a:r>
              <a:rPr lang="en-US" altLang="en-US" sz="2100" b="1" dirty="0" err="1">
                <a:latin typeface="Courier New" panose="02070309020205020404" pitchFamily="49" charset="0"/>
              </a:rPr>
              <a:t>init</a:t>
            </a:r>
            <a:r>
              <a:rPr lang="en-US" altLang="en-US" sz="2100" b="1" dirty="0">
                <a:latin typeface="Courier New" panose="02070309020205020404" pitchFamily="49" charset="0"/>
              </a:rPr>
              <a:t>__(self, x, y)</a:t>
            </a:r>
          </a:p>
          <a:p>
            <a:pPr lvl="1">
              <a:lnSpc>
                <a:spcPct val="80000"/>
              </a:lnSpc>
              <a:buNone/>
              <a:tabLst>
                <a:tab pos="2743200" algn="l"/>
              </a:tabLst>
            </a:pPr>
            <a:r>
              <a:rPr lang="en-US" altLang="en-US" sz="2100" dirty="0">
                <a:latin typeface="Courier New" panose="02070309020205020404" pitchFamily="49" charset="0"/>
              </a:rPr>
              <a:t>	        </a:t>
            </a:r>
            <a:r>
              <a:rPr lang="en-US" altLang="en-US" sz="2100" dirty="0" err="1">
                <a:latin typeface="Courier New" panose="02070309020205020404" pitchFamily="49" charset="0"/>
              </a:rPr>
              <a:t>self.z</a:t>
            </a:r>
            <a:r>
              <a:rPr lang="en-US" altLang="en-US" sz="2100" dirty="0">
                <a:latin typeface="Courier New" panose="02070309020205020404" pitchFamily="49" charset="0"/>
              </a:rPr>
              <a:t> = z</a:t>
            </a:r>
          </a:p>
          <a:p>
            <a:pPr lvl="1">
              <a:lnSpc>
                <a:spcPct val="80000"/>
              </a:lnSpc>
              <a:buNone/>
              <a:tabLst>
                <a:tab pos="2743200" algn="l"/>
              </a:tabLst>
            </a:pPr>
            <a:endParaRPr lang="en-US" altLang="en-US" sz="2100" dirty="0">
              <a:latin typeface="Courier New" panose="02070309020205020404" pitchFamily="49" charset="0"/>
            </a:endParaRPr>
          </a:p>
          <a:p>
            <a:pPr lvl="1">
              <a:lnSpc>
                <a:spcPct val="80000"/>
              </a:lnSpc>
              <a:buNone/>
              <a:tabLst>
                <a:tab pos="2743200" algn="l"/>
              </a:tabLst>
            </a:pPr>
            <a:r>
              <a:rPr lang="en-US" altLang="en-US" sz="2100" dirty="0">
                <a:latin typeface="Courier New" panose="02070309020205020404" pitchFamily="49" charset="0"/>
              </a:rPr>
              <a:t>	    def translate(self, dx, </a:t>
            </a:r>
            <a:r>
              <a:rPr lang="en-US" altLang="en-US" sz="2100" dirty="0" err="1">
                <a:latin typeface="Courier New" panose="02070309020205020404" pitchFamily="49" charset="0"/>
              </a:rPr>
              <a:t>dy</a:t>
            </a:r>
            <a:r>
              <a:rPr lang="en-US" altLang="en-US" sz="2100" dirty="0">
                <a:latin typeface="Courier New" panose="02070309020205020404" pitchFamily="49" charset="0"/>
              </a:rPr>
              <a:t>, </a:t>
            </a:r>
            <a:r>
              <a:rPr lang="en-US" altLang="en-US" sz="2100" dirty="0" err="1">
                <a:latin typeface="Courier New" panose="02070309020205020404" pitchFamily="49" charset="0"/>
              </a:rPr>
              <a:t>dz</a:t>
            </a:r>
            <a:r>
              <a:rPr lang="en-US" altLang="en-US" sz="2100" dirty="0">
                <a:latin typeface="Courier New" panose="02070309020205020404" pitchFamily="49" charset="0"/>
              </a:rPr>
              <a:t>):</a:t>
            </a:r>
          </a:p>
          <a:p>
            <a:pPr lvl="1">
              <a:lnSpc>
                <a:spcPct val="80000"/>
              </a:lnSpc>
              <a:buNone/>
              <a:tabLst>
                <a:tab pos="2743200" algn="l"/>
              </a:tabLst>
            </a:pPr>
            <a:r>
              <a:rPr lang="en-US" altLang="en-US" sz="2100" b="1" dirty="0">
                <a:latin typeface="Courier New" panose="02070309020205020404" pitchFamily="49" charset="0"/>
              </a:rPr>
              <a:t>	        </a:t>
            </a:r>
            <a:r>
              <a:rPr lang="en-US" altLang="en-US" sz="2100" b="1" dirty="0" err="1">
                <a:latin typeface="Courier New" panose="02070309020205020404" pitchFamily="49" charset="0"/>
              </a:rPr>
              <a:t>Point.translate</a:t>
            </a:r>
            <a:r>
              <a:rPr lang="en-US" altLang="en-US" sz="2100" b="1" dirty="0">
                <a:latin typeface="Courier New" panose="02070309020205020404" pitchFamily="49" charset="0"/>
              </a:rPr>
              <a:t>(self, dx, </a:t>
            </a:r>
            <a:r>
              <a:rPr lang="en-US" altLang="en-US" sz="2100" b="1" dirty="0" err="1">
                <a:latin typeface="Courier New" panose="02070309020205020404" pitchFamily="49" charset="0"/>
              </a:rPr>
              <a:t>dy</a:t>
            </a:r>
            <a:r>
              <a:rPr lang="en-US" altLang="en-US" sz="2100" b="1" dirty="0">
                <a:latin typeface="Courier New" panose="02070309020205020404" pitchFamily="49" charset="0"/>
              </a:rPr>
              <a:t>)</a:t>
            </a:r>
          </a:p>
          <a:p>
            <a:pPr lvl="1">
              <a:lnSpc>
                <a:spcPct val="80000"/>
              </a:lnSpc>
              <a:buNone/>
              <a:tabLst>
                <a:tab pos="2743200" algn="l"/>
              </a:tabLst>
            </a:pPr>
            <a:r>
              <a:rPr lang="en-US" altLang="en-US" sz="2100" dirty="0">
                <a:latin typeface="Courier New" panose="02070309020205020404" pitchFamily="49" charset="0"/>
              </a:rPr>
              <a:t>	        </a:t>
            </a:r>
            <a:r>
              <a:rPr lang="en-US" altLang="en-US" sz="2100" dirty="0" err="1">
                <a:latin typeface="Courier New" panose="02070309020205020404" pitchFamily="49" charset="0"/>
              </a:rPr>
              <a:t>self.z</a:t>
            </a:r>
            <a:r>
              <a:rPr lang="en-US" altLang="en-US" sz="2100" dirty="0">
                <a:latin typeface="Courier New" panose="02070309020205020404" pitchFamily="49" charset="0"/>
              </a:rPr>
              <a:t> += </a:t>
            </a:r>
            <a:r>
              <a:rPr lang="en-US" altLang="en-US" sz="2100" dirty="0" err="1">
                <a:latin typeface="Courier New" panose="02070309020205020404" pitchFamily="49" charset="0"/>
              </a:rPr>
              <a:t>dz</a:t>
            </a:r>
            <a:endParaRPr lang="en-US" altLang="en-US" sz="2100" dirty="0">
              <a:latin typeface="Courier New" panose="02070309020205020404" pitchFamily="49"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C6ABFBB-F6B7-4DE8-A328-FD3BC15C3519}"/>
              </a:ext>
            </a:extLst>
          </p:cNvPr>
          <p:cNvSpPr>
            <a:spLocks noGrp="1" noChangeArrowheads="1"/>
          </p:cNvSpPr>
          <p:nvPr>
            <p:ph type="ctrTitle"/>
          </p:nvPr>
        </p:nvSpPr>
        <p:spPr/>
        <p:txBody>
          <a:bodyPr/>
          <a:lstStyle/>
          <a:p>
            <a:r>
              <a:rPr lang="en-US" altLang="en-US" dirty="0"/>
              <a:t>How to Deploy models to Production</a:t>
            </a:r>
          </a:p>
        </p:txBody>
      </p:sp>
      <p:sp>
        <p:nvSpPr>
          <p:cNvPr id="3075" name="Rectangle 3">
            <a:extLst>
              <a:ext uri="{FF2B5EF4-FFF2-40B4-BE49-F238E27FC236}">
                <a16:creationId xmlns:a16="http://schemas.microsoft.com/office/drawing/2014/main" id="{3191A0A9-CD49-4528-AD9A-7EBD816FB7AB}"/>
              </a:ext>
            </a:extLst>
          </p:cNvPr>
          <p:cNvSpPr>
            <a:spLocks noGrp="1" noChangeArrowheads="1"/>
          </p:cNvSpPr>
          <p:nvPr>
            <p:ph type="subTitle" idx="1"/>
          </p:nvPr>
        </p:nvSpPr>
        <p:spPr/>
        <p:txBody>
          <a:bodyPr>
            <a:normAutofit/>
          </a:bodyPr>
          <a:lstStyle/>
          <a:p>
            <a:r>
              <a:rPr lang="en-US" dirty="0"/>
              <a:t>We would create a web-service that can be queried to obtain the predictions from a machine learning model.</a:t>
            </a:r>
            <a:endParaRPr lang="en-US" altLang="en-US" sz="1000" dirty="0"/>
          </a:p>
        </p:txBody>
      </p:sp>
    </p:spTree>
    <p:extLst>
      <p:ext uri="{BB962C8B-B14F-4D97-AF65-F5344CB8AC3E}">
        <p14:creationId xmlns:p14="http://schemas.microsoft.com/office/powerpoint/2010/main" val="42288466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BA400-9387-46DB-8B07-F6618865D314}"/>
              </a:ext>
            </a:extLst>
          </p:cNvPr>
          <p:cNvSpPr>
            <a:spLocks noGrp="1"/>
          </p:cNvSpPr>
          <p:nvPr>
            <p:ph type="title"/>
          </p:nvPr>
        </p:nvSpPr>
        <p:spPr/>
        <p:txBody>
          <a:bodyPr/>
          <a:lstStyle/>
          <a:p>
            <a:r>
              <a:rPr lang="en-US" dirty="0"/>
              <a:t>Steps for Deploying the Model-</a:t>
            </a:r>
          </a:p>
        </p:txBody>
      </p:sp>
      <p:sp>
        <p:nvSpPr>
          <p:cNvPr id="3" name="Content Placeholder 2">
            <a:extLst>
              <a:ext uri="{FF2B5EF4-FFF2-40B4-BE49-F238E27FC236}">
                <a16:creationId xmlns:a16="http://schemas.microsoft.com/office/drawing/2014/main" id="{02F4CF18-C168-4C8A-B736-A9CA334231FE}"/>
              </a:ext>
            </a:extLst>
          </p:cNvPr>
          <p:cNvSpPr>
            <a:spLocks noGrp="1"/>
          </p:cNvSpPr>
          <p:nvPr>
            <p:ph sz="half" idx="1"/>
          </p:nvPr>
        </p:nvSpPr>
        <p:spPr/>
        <p:txBody>
          <a:bodyPr>
            <a:normAutofit fontScale="77500" lnSpcReduction="20000"/>
          </a:bodyPr>
          <a:lstStyle/>
          <a:p>
            <a:r>
              <a:rPr lang="en-US" dirty="0"/>
              <a:t>Training the Machine Learning Model on Local Machine</a:t>
            </a:r>
          </a:p>
          <a:p>
            <a:r>
              <a:rPr lang="en-US" dirty="0"/>
              <a:t>Wrapping the Inference Logic into an Flask, AWS ec2, Tornado Application.</a:t>
            </a:r>
          </a:p>
          <a:p>
            <a:r>
              <a:rPr lang="en-US" dirty="0"/>
              <a:t>Using docker to containerize the application.</a:t>
            </a:r>
          </a:p>
          <a:p>
            <a:r>
              <a:rPr lang="en-US" dirty="0"/>
              <a:t>Hosting the Docker container on an AWS ec2 instance and consuming the Web Service.</a:t>
            </a:r>
          </a:p>
          <a:p>
            <a:endParaRPr lang="en-US" dirty="0"/>
          </a:p>
        </p:txBody>
      </p:sp>
      <p:pic>
        <p:nvPicPr>
          <p:cNvPr id="1030" name="Picture 6" descr="Image result for deploy ml model to production mnist">
            <a:extLst>
              <a:ext uri="{FF2B5EF4-FFF2-40B4-BE49-F238E27FC236}">
                <a16:creationId xmlns:a16="http://schemas.microsoft.com/office/drawing/2014/main" id="{94C788C9-32E2-4BFB-B8C1-899DA74F088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332786" y="2734408"/>
            <a:ext cx="4264268" cy="2989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220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6A7DE521-7DE6-46F6-8083-4AC203FC54BD}"/>
              </a:ext>
            </a:extLst>
          </p:cNvPr>
          <p:cNvSpPr>
            <a:spLocks noGrp="1"/>
          </p:cNvSpPr>
          <p:nvPr>
            <p:ph type="title"/>
          </p:nvPr>
        </p:nvSpPr>
        <p:spPr/>
        <p:txBody>
          <a:bodyPr/>
          <a:lstStyle/>
          <a:p>
            <a:pPr eaLnBrk="1" hangingPunct="1"/>
            <a:r>
              <a:rPr lang="en-US" altLang="en-US">
                <a:ea typeface="ＭＳ Ｐゴシック" panose="020B0600070205080204" pitchFamily="34" charset="-128"/>
              </a:rPr>
              <a:t>Outline</a:t>
            </a:r>
          </a:p>
        </p:txBody>
      </p:sp>
      <p:sp>
        <p:nvSpPr>
          <p:cNvPr id="20483" name="Content Placeholder 2">
            <a:extLst>
              <a:ext uri="{FF2B5EF4-FFF2-40B4-BE49-F238E27FC236}">
                <a16:creationId xmlns:a16="http://schemas.microsoft.com/office/drawing/2014/main" id="{8C879E92-D549-41A4-A615-BA617E4C6660}"/>
              </a:ext>
            </a:extLst>
          </p:cNvPr>
          <p:cNvSpPr>
            <a:spLocks noGrp="1"/>
          </p:cNvSpPr>
          <p:nvPr>
            <p:ph idx="1"/>
          </p:nvPr>
        </p:nvSpPr>
        <p:spPr>
          <a:xfrm>
            <a:off x="1115568" y="2470638"/>
            <a:ext cx="7556500" cy="5105400"/>
          </a:xfrm>
        </p:spPr>
        <p:txBody>
          <a:bodyPr/>
          <a:lstStyle/>
          <a:p>
            <a:pPr eaLnBrk="1" hangingPunct="1"/>
            <a:r>
              <a:rPr lang="en-US" altLang="en-US" sz="2400" dirty="0">
                <a:ea typeface="ＭＳ Ｐゴシック" panose="020B0600070205080204" pitchFamily="34" charset="-128"/>
              </a:rPr>
              <a:t>Linear Algebra Basics</a:t>
            </a:r>
          </a:p>
          <a:p>
            <a:pPr eaLnBrk="1" hangingPunct="1"/>
            <a:r>
              <a:rPr lang="en-US" altLang="en-US" sz="2400" dirty="0">
                <a:ea typeface="ＭＳ Ｐゴシック" panose="020B0600070205080204" pitchFamily="34" charset="-128"/>
              </a:rPr>
              <a:t>Matrix Calculus</a:t>
            </a:r>
          </a:p>
          <a:p>
            <a:pPr eaLnBrk="1" hangingPunct="1"/>
            <a:r>
              <a:rPr lang="en-US" altLang="en-US" sz="2400" dirty="0">
                <a:ea typeface="ＭＳ Ｐゴシック" panose="020B0600070205080204" pitchFamily="34" charset="-128"/>
              </a:rPr>
              <a:t>Singular Value Decomposition (SVD)</a:t>
            </a:r>
          </a:p>
          <a:p>
            <a:pPr eaLnBrk="1" hangingPunct="1"/>
            <a:r>
              <a:rPr lang="en-US" altLang="en-US" sz="2400" dirty="0">
                <a:ea typeface="ＭＳ Ｐゴシック" panose="020B0600070205080204" pitchFamily="34" charset="-128"/>
              </a:rPr>
              <a:t>Eigenvalue Decomposition</a:t>
            </a:r>
          </a:p>
          <a:p>
            <a:pPr eaLnBrk="1" hangingPunct="1"/>
            <a:r>
              <a:rPr lang="en-US" altLang="en-US" sz="2400" dirty="0">
                <a:ea typeface="ＭＳ Ｐゴシック" panose="020B0600070205080204" pitchFamily="34" charset="-128"/>
              </a:rPr>
              <a:t>Low-rank Matrix Inversion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a:extLst>
              <a:ext uri="{FF2B5EF4-FFF2-40B4-BE49-F238E27FC236}">
                <a16:creationId xmlns:a16="http://schemas.microsoft.com/office/drawing/2014/main" id="{9037CCBF-D45D-4138-89BB-831FF0C5E922}"/>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Basic concepts</a:t>
            </a:r>
          </a:p>
        </p:txBody>
      </p:sp>
      <p:sp>
        <p:nvSpPr>
          <p:cNvPr id="1030" name="Rectangle 3">
            <a:extLst>
              <a:ext uri="{FF2B5EF4-FFF2-40B4-BE49-F238E27FC236}">
                <a16:creationId xmlns:a16="http://schemas.microsoft.com/office/drawing/2014/main" id="{E33CECF2-9681-46E3-92FF-CC4340825D21}"/>
              </a:ext>
            </a:extLst>
          </p:cNvPr>
          <p:cNvSpPr>
            <a:spLocks noGrp="1" noChangeArrowheads="1"/>
          </p:cNvSpPr>
          <p:nvPr>
            <p:ph type="body" sz="half" idx="1"/>
          </p:nvPr>
        </p:nvSpPr>
        <p:spPr>
          <a:xfrm>
            <a:off x="2133600" y="1219201"/>
            <a:ext cx="4038600" cy="4525963"/>
          </a:xfrm>
        </p:spPr>
        <p:txBody>
          <a:bodyPr>
            <a:normAutofit lnSpcReduction="10000"/>
          </a:bodyPr>
          <a:lstStyle/>
          <a:p>
            <a:pPr eaLnBrk="1" hangingPunct="1"/>
            <a:r>
              <a:rPr lang="en-US" altLang="en-US" sz="2400">
                <a:solidFill>
                  <a:srgbClr val="FF0000"/>
                </a:solidFill>
                <a:ea typeface="ＭＳ Ｐゴシック" panose="020B0600070205080204" pitchFamily="34" charset="-128"/>
              </a:rPr>
              <a:t>Vector</a:t>
            </a:r>
            <a:r>
              <a:rPr lang="en-US" altLang="en-US" sz="2400">
                <a:ea typeface="ＭＳ Ｐゴシック" panose="020B0600070205080204" pitchFamily="34" charset="-128"/>
              </a:rPr>
              <a:t> in R</a:t>
            </a:r>
            <a:r>
              <a:rPr lang="en-US" altLang="en-US" sz="2400" baseline="30000">
                <a:ea typeface="ＭＳ Ｐゴシック" panose="020B0600070205080204" pitchFamily="34" charset="-128"/>
              </a:rPr>
              <a:t>n</a:t>
            </a:r>
            <a:r>
              <a:rPr lang="en-US" altLang="en-US" sz="2400">
                <a:ea typeface="ＭＳ Ｐゴシック" panose="020B0600070205080204" pitchFamily="34" charset="-128"/>
              </a:rPr>
              <a:t> is an ordered set of n real numbers.</a:t>
            </a:r>
          </a:p>
          <a:p>
            <a:pPr lvl="1" eaLnBrk="1" hangingPunct="1"/>
            <a:r>
              <a:rPr lang="en-US" altLang="en-US">
                <a:ea typeface="ＭＳ Ｐゴシック" panose="020B0600070205080204" pitchFamily="34" charset="-128"/>
              </a:rPr>
              <a:t>e.g. v = (1,6,3,4) is in R</a:t>
            </a:r>
            <a:r>
              <a:rPr lang="en-US" altLang="en-US" baseline="30000">
                <a:ea typeface="ＭＳ Ｐゴシック" panose="020B0600070205080204" pitchFamily="34" charset="-128"/>
              </a:rPr>
              <a:t>4</a:t>
            </a:r>
          </a:p>
          <a:p>
            <a:pPr lvl="1" eaLnBrk="1" hangingPunct="1"/>
            <a:r>
              <a:rPr lang="en-US" altLang="en-US">
                <a:ea typeface="ＭＳ Ｐゴシック" panose="020B0600070205080204" pitchFamily="34" charset="-128"/>
              </a:rPr>
              <a:t>A column vector:</a:t>
            </a:r>
          </a:p>
          <a:p>
            <a:pPr lvl="1" eaLnBrk="1" hangingPunct="1"/>
            <a:r>
              <a:rPr lang="en-US" altLang="en-US">
                <a:ea typeface="ＭＳ Ｐゴシック" panose="020B0600070205080204" pitchFamily="34" charset="-128"/>
              </a:rPr>
              <a:t>A row vector:</a:t>
            </a:r>
          </a:p>
          <a:p>
            <a:pPr eaLnBrk="1" hangingPunct="1"/>
            <a:r>
              <a:rPr lang="en-US" altLang="en-US" sz="2400">
                <a:ea typeface="ＭＳ Ｐゴシック" panose="020B0600070205080204" pitchFamily="34" charset="-128"/>
              </a:rPr>
              <a:t>m-by-n </a:t>
            </a:r>
            <a:r>
              <a:rPr lang="en-US" altLang="en-US" sz="2400">
                <a:solidFill>
                  <a:srgbClr val="FF0000"/>
                </a:solidFill>
                <a:ea typeface="ＭＳ Ｐゴシック" panose="020B0600070205080204" pitchFamily="34" charset="-128"/>
              </a:rPr>
              <a:t>matrix</a:t>
            </a:r>
            <a:r>
              <a:rPr lang="en-US" altLang="en-US" sz="2400">
                <a:ea typeface="ＭＳ Ｐゴシック" panose="020B0600070205080204" pitchFamily="34" charset="-128"/>
              </a:rPr>
              <a:t> is an object in R</a:t>
            </a:r>
            <a:r>
              <a:rPr lang="en-US" altLang="en-US" sz="2400" baseline="30000">
                <a:ea typeface="ＭＳ Ｐゴシック" panose="020B0600070205080204" pitchFamily="34" charset="-128"/>
              </a:rPr>
              <a:t>mxn </a:t>
            </a:r>
            <a:r>
              <a:rPr lang="en-US" altLang="en-US" sz="2400">
                <a:ea typeface="ＭＳ Ｐゴシック" panose="020B0600070205080204" pitchFamily="34" charset="-128"/>
              </a:rPr>
              <a:t>with m rows and n columns, each entry filled with a (typically) real number:</a:t>
            </a:r>
          </a:p>
        </p:txBody>
      </p:sp>
      <p:graphicFrame>
        <p:nvGraphicFramePr>
          <p:cNvPr id="1026" name="Object 2">
            <a:extLst>
              <a:ext uri="{FF2B5EF4-FFF2-40B4-BE49-F238E27FC236}">
                <a16:creationId xmlns:a16="http://schemas.microsoft.com/office/drawing/2014/main" id="{9C615673-A284-4158-9172-A0C6479A23F5}"/>
              </a:ext>
            </a:extLst>
          </p:cNvPr>
          <p:cNvGraphicFramePr>
            <a:graphicFrameLocks noGrp="1" noChangeAspect="1"/>
          </p:cNvGraphicFramePr>
          <p:nvPr>
            <p:ph sz="quarter" idx="2"/>
          </p:nvPr>
        </p:nvGraphicFramePr>
        <p:xfrm>
          <a:off x="7696201" y="1447800"/>
          <a:ext cx="466725" cy="1600200"/>
        </p:xfrm>
        <a:graphic>
          <a:graphicData uri="http://schemas.openxmlformats.org/presentationml/2006/ole">
            <mc:AlternateContent xmlns:mc="http://schemas.openxmlformats.org/markup-compatibility/2006">
              <mc:Choice xmlns:v="urn:schemas-microsoft-com:vml" Requires="v">
                <p:oleObj spid="_x0000_s2062" name="Equation" r:id="rId3" imgW="266400" imgH="914400" progId="Equation.3">
                  <p:embed/>
                </p:oleObj>
              </mc:Choice>
              <mc:Fallback>
                <p:oleObj name="Equation" r:id="rId3" imgW="266400" imgH="914400" progId="Equation.3">
                  <p:embed/>
                  <p:pic>
                    <p:nvPicPr>
                      <p:cNvPr id="1026" name="Object 2">
                        <a:extLst>
                          <a:ext uri="{FF2B5EF4-FFF2-40B4-BE49-F238E27FC236}">
                            <a16:creationId xmlns:a16="http://schemas.microsoft.com/office/drawing/2014/main" id="{9C615673-A284-4158-9172-A0C6479A23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1" y="1447800"/>
                        <a:ext cx="466725" cy="160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7" name="Object 3">
            <a:extLst>
              <a:ext uri="{FF2B5EF4-FFF2-40B4-BE49-F238E27FC236}">
                <a16:creationId xmlns:a16="http://schemas.microsoft.com/office/drawing/2014/main" id="{483FE881-A4BC-4D9E-B47B-137C6DD00B7B}"/>
              </a:ext>
            </a:extLst>
          </p:cNvPr>
          <p:cNvGraphicFramePr>
            <a:graphicFrameLocks noGrp="1" noChangeAspect="1"/>
          </p:cNvGraphicFramePr>
          <p:nvPr>
            <p:ph sz="quarter" idx="3"/>
          </p:nvPr>
        </p:nvGraphicFramePr>
        <p:xfrm>
          <a:off x="6629400" y="3276601"/>
          <a:ext cx="1619250" cy="423863"/>
        </p:xfrm>
        <a:graphic>
          <a:graphicData uri="http://schemas.openxmlformats.org/presentationml/2006/ole">
            <mc:AlternateContent xmlns:mc="http://schemas.openxmlformats.org/markup-compatibility/2006">
              <mc:Choice xmlns:v="urn:schemas-microsoft-com:vml" Requires="v">
                <p:oleObj spid="_x0000_s2063" name="Equation" r:id="rId5" imgW="825480" imgH="215640" progId="Equation.3">
                  <p:embed/>
                </p:oleObj>
              </mc:Choice>
              <mc:Fallback>
                <p:oleObj name="Equation" r:id="rId5" imgW="825480" imgH="215640" progId="Equation.3">
                  <p:embed/>
                  <p:pic>
                    <p:nvPicPr>
                      <p:cNvPr id="1027" name="Object 3">
                        <a:extLst>
                          <a:ext uri="{FF2B5EF4-FFF2-40B4-BE49-F238E27FC236}">
                            <a16:creationId xmlns:a16="http://schemas.microsoft.com/office/drawing/2014/main" id="{483FE881-A4BC-4D9E-B47B-137C6DD00B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3276601"/>
                        <a:ext cx="1619250" cy="423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1" name="Line 8">
            <a:extLst>
              <a:ext uri="{FF2B5EF4-FFF2-40B4-BE49-F238E27FC236}">
                <a16:creationId xmlns:a16="http://schemas.microsoft.com/office/drawing/2014/main" id="{331892C2-3B34-4A9E-A3D3-7AF674E8B4E4}"/>
              </a:ext>
            </a:extLst>
          </p:cNvPr>
          <p:cNvSpPr>
            <a:spLocks noChangeShapeType="1"/>
          </p:cNvSpPr>
          <p:nvPr/>
        </p:nvSpPr>
        <p:spPr bwMode="auto">
          <a:xfrm flipV="1">
            <a:off x="5181600" y="2133600"/>
            <a:ext cx="24384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32" name="Line 9">
            <a:extLst>
              <a:ext uri="{FF2B5EF4-FFF2-40B4-BE49-F238E27FC236}">
                <a16:creationId xmlns:a16="http://schemas.microsoft.com/office/drawing/2014/main" id="{9CCB4A11-1E23-49F2-B0F9-726CD3B607D4}"/>
              </a:ext>
            </a:extLst>
          </p:cNvPr>
          <p:cNvSpPr>
            <a:spLocks noChangeShapeType="1"/>
          </p:cNvSpPr>
          <p:nvPr/>
        </p:nvSpPr>
        <p:spPr bwMode="auto">
          <a:xfrm>
            <a:off x="4648200" y="3124200"/>
            <a:ext cx="19050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1028" name="Object 4">
            <a:extLst>
              <a:ext uri="{FF2B5EF4-FFF2-40B4-BE49-F238E27FC236}">
                <a16:creationId xmlns:a16="http://schemas.microsoft.com/office/drawing/2014/main" id="{5E191B4B-0D0B-4438-9454-AA121B8A3AE8}"/>
              </a:ext>
            </a:extLst>
          </p:cNvPr>
          <p:cNvGraphicFramePr>
            <a:graphicFrameLocks noChangeAspect="1"/>
          </p:cNvGraphicFramePr>
          <p:nvPr/>
        </p:nvGraphicFramePr>
        <p:xfrm>
          <a:off x="7391400" y="4267200"/>
          <a:ext cx="1519238" cy="1397000"/>
        </p:xfrm>
        <a:graphic>
          <a:graphicData uri="http://schemas.openxmlformats.org/presentationml/2006/ole">
            <mc:AlternateContent xmlns:mc="http://schemas.openxmlformats.org/markup-compatibility/2006">
              <mc:Choice xmlns:v="urn:schemas-microsoft-com:vml" Requires="v">
                <p:oleObj spid="_x0000_s2064" name="Equation" r:id="rId7" imgW="774360" imgH="711000" progId="Equation.3">
                  <p:embed/>
                </p:oleObj>
              </mc:Choice>
              <mc:Fallback>
                <p:oleObj name="Equation" r:id="rId7" imgW="774360" imgH="711000" progId="Equation.3">
                  <p:embed/>
                  <p:pic>
                    <p:nvPicPr>
                      <p:cNvPr id="1028" name="Object 4">
                        <a:extLst>
                          <a:ext uri="{FF2B5EF4-FFF2-40B4-BE49-F238E27FC236}">
                            <a16:creationId xmlns:a16="http://schemas.microsoft.com/office/drawing/2014/main" id="{5E191B4B-0D0B-4438-9454-AA121B8A3A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1400" y="4267200"/>
                        <a:ext cx="1519238"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3" name="Line 11">
            <a:extLst>
              <a:ext uri="{FF2B5EF4-FFF2-40B4-BE49-F238E27FC236}">
                <a16:creationId xmlns:a16="http://schemas.microsoft.com/office/drawing/2014/main" id="{570ADFB8-C9B8-4CED-85BE-F485804043C4}"/>
              </a:ext>
            </a:extLst>
          </p:cNvPr>
          <p:cNvSpPr>
            <a:spLocks noChangeShapeType="1"/>
          </p:cNvSpPr>
          <p:nvPr/>
        </p:nvSpPr>
        <p:spPr bwMode="auto">
          <a:xfrm>
            <a:off x="6172200" y="4724400"/>
            <a:ext cx="9906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6">
            <a:extLst>
              <a:ext uri="{FF2B5EF4-FFF2-40B4-BE49-F238E27FC236}">
                <a16:creationId xmlns:a16="http://schemas.microsoft.com/office/drawing/2014/main" id="{AFE1924F-AE35-4100-9A59-E7E8242A5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3657600"/>
            <a:ext cx="1828800"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2">
            <a:extLst>
              <a:ext uri="{FF2B5EF4-FFF2-40B4-BE49-F238E27FC236}">
                <a16:creationId xmlns:a16="http://schemas.microsoft.com/office/drawing/2014/main" id="{9439F43F-BAAF-4CDA-89DF-4754874472E1}"/>
              </a:ext>
            </a:extLst>
          </p:cNvPr>
          <p:cNvSpPr>
            <a:spLocks noGrp="1" noChangeArrowheads="1"/>
          </p:cNvSpPr>
          <p:nvPr>
            <p:ph type="title"/>
          </p:nvPr>
        </p:nvSpPr>
        <p:spPr>
          <a:xfrm>
            <a:off x="609600" y="131823"/>
            <a:ext cx="10972800" cy="1143000"/>
          </a:xfrm>
        </p:spPr>
        <p:txBody>
          <a:bodyPr/>
          <a:lstStyle/>
          <a:p>
            <a:r>
              <a:rPr lang="en-US" altLang="en-US" dirty="0">
                <a:ea typeface="ＭＳ Ｐゴシック" panose="020B0600070205080204" pitchFamily="34" charset="-128"/>
              </a:rPr>
              <a:t>Basic concepts</a:t>
            </a:r>
          </a:p>
        </p:txBody>
      </p:sp>
      <p:sp>
        <p:nvSpPr>
          <p:cNvPr id="82953" name="Rectangle 9">
            <a:extLst>
              <a:ext uri="{FF2B5EF4-FFF2-40B4-BE49-F238E27FC236}">
                <a16:creationId xmlns:a16="http://schemas.microsoft.com/office/drawing/2014/main" id="{774FDA57-4769-4164-AAC7-81D0D1F36D10}"/>
              </a:ext>
            </a:extLst>
          </p:cNvPr>
          <p:cNvSpPr>
            <a:spLocks noChangeArrowheads="1"/>
          </p:cNvSpPr>
          <p:nvPr/>
        </p:nvSpPr>
        <p:spPr bwMode="auto">
          <a:xfrm>
            <a:off x="1688123" y="1035263"/>
            <a:ext cx="8305800" cy="2743200"/>
          </a:xfrm>
          <a:prstGeom prst="rect">
            <a:avLst/>
          </a:prstGeom>
          <a:noFill/>
          <a:ln w="9525">
            <a:noFill/>
            <a:miter lim="800000"/>
            <a:headEnd/>
            <a:tailEnd/>
          </a:ln>
          <a:effectLst/>
        </p:spPr>
        <p:txBody>
          <a:bodyPr/>
          <a:lstStyle/>
          <a:p>
            <a:pPr marL="342900" indent="-342900">
              <a:spcBef>
                <a:spcPct val="20000"/>
              </a:spcBef>
              <a:defRPr/>
            </a:pPr>
            <a:r>
              <a:rPr lang="en-US" sz="2800" dirty="0">
                <a:solidFill>
                  <a:srgbClr val="FF0000"/>
                </a:solidFill>
                <a:latin typeface="+mj-lt"/>
                <a:ea typeface="ＭＳ Ｐゴシック" charset="-128"/>
              </a:rPr>
              <a:t>Vector norms</a:t>
            </a:r>
            <a:r>
              <a:rPr lang="en-US" sz="2800" dirty="0">
                <a:latin typeface="+mj-lt"/>
                <a:ea typeface="ＭＳ Ｐゴシック" charset="-128"/>
              </a:rPr>
              <a:t>: A norm of a vector ||x|| is informally a measure of the “length” of the vector.</a:t>
            </a:r>
          </a:p>
          <a:p>
            <a:pPr marL="342900" indent="-342900">
              <a:spcBef>
                <a:spcPct val="20000"/>
              </a:spcBef>
              <a:defRPr/>
            </a:pPr>
            <a:endParaRPr lang="en-US" sz="2800" dirty="0">
              <a:latin typeface="+mj-lt"/>
              <a:ea typeface="ＭＳ Ｐゴシック" charset="-128"/>
            </a:endParaRPr>
          </a:p>
          <a:p>
            <a:pPr marL="742950" lvl="1" indent="-285750">
              <a:spcBef>
                <a:spcPct val="20000"/>
              </a:spcBef>
              <a:buFontTx/>
              <a:buChar char="–"/>
              <a:defRPr/>
            </a:pPr>
            <a:endParaRPr lang="en-US" sz="2400" dirty="0">
              <a:latin typeface="+mj-lt"/>
              <a:ea typeface="ＭＳ Ｐゴシック" charset="-128"/>
            </a:endParaRPr>
          </a:p>
          <a:p>
            <a:pPr marL="742950" lvl="1" indent="-285750">
              <a:spcBef>
                <a:spcPct val="20000"/>
              </a:spcBef>
              <a:buFontTx/>
              <a:buChar char="–"/>
              <a:defRPr/>
            </a:pPr>
            <a:endParaRPr lang="en-US" sz="2400" dirty="0">
              <a:latin typeface="+mj-lt"/>
              <a:ea typeface="ＭＳ Ｐゴシック" charset="-128"/>
            </a:endParaRPr>
          </a:p>
          <a:p>
            <a:pPr marL="742950" lvl="1" indent="-285750">
              <a:spcBef>
                <a:spcPct val="20000"/>
              </a:spcBef>
              <a:buFontTx/>
              <a:buChar char="–"/>
              <a:defRPr/>
            </a:pPr>
            <a:r>
              <a:rPr lang="en-US" sz="2400" dirty="0">
                <a:latin typeface="+mj-lt"/>
                <a:ea typeface="ＭＳ Ｐゴシック" charset="-128"/>
              </a:rPr>
              <a:t>Common norms: L</a:t>
            </a:r>
            <a:r>
              <a:rPr lang="en-US" sz="2400" baseline="-25000" dirty="0">
                <a:latin typeface="+mj-lt"/>
                <a:ea typeface="ＭＳ Ｐゴシック" charset="-128"/>
              </a:rPr>
              <a:t>1</a:t>
            </a:r>
            <a:r>
              <a:rPr lang="en-US" sz="2400" dirty="0">
                <a:latin typeface="+mj-lt"/>
                <a:ea typeface="ＭＳ Ｐゴシック" charset="-128"/>
              </a:rPr>
              <a:t>, L</a:t>
            </a:r>
            <a:r>
              <a:rPr lang="en-US" sz="2400" baseline="-25000" dirty="0">
                <a:latin typeface="+mj-lt"/>
                <a:ea typeface="ＭＳ Ｐゴシック" charset="-128"/>
              </a:rPr>
              <a:t>2 </a:t>
            </a:r>
            <a:r>
              <a:rPr lang="en-US" sz="2400" dirty="0">
                <a:latin typeface="+mj-lt"/>
                <a:ea typeface="ＭＳ Ｐゴシック" charset="-128"/>
              </a:rPr>
              <a:t>(Euclidean)</a:t>
            </a:r>
          </a:p>
          <a:p>
            <a:pPr marL="742950" lvl="1" indent="-285750">
              <a:spcBef>
                <a:spcPct val="20000"/>
              </a:spcBef>
              <a:buFontTx/>
              <a:buChar char="–"/>
              <a:defRPr/>
            </a:pPr>
            <a:endParaRPr lang="en-US" sz="2400" baseline="-25000" dirty="0">
              <a:latin typeface="+mj-lt"/>
              <a:ea typeface="ＭＳ Ｐゴシック" charset="-128"/>
            </a:endParaRPr>
          </a:p>
          <a:p>
            <a:pPr marL="742950" lvl="1" indent="-285750">
              <a:spcBef>
                <a:spcPct val="20000"/>
              </a:spcBef>
              <a:buFontTx/>
              <a:buChar char="–"/>
              <a:defRPr/>
            </a:pPr>
            <a:endParaRPr lang="en-US" sz="2400" baseline="-25000" dirty="0">
              <a:latin typeface="+mj-lt"/>
              <a:ea typeface="ＭＳ Ｐゴシック" charset="-128"/>
            </a:endParaRPr>
          </a:p>
          <a:p>
            <a:pPr marL="742950" lvl="1" indent="-285750">
              <a:spcBef>
                <a:spcPct val="20000"/>
              </a:spcBef>
              <a:buFontTx/>
              <a:buChar char="–"/>
              <a:defRPr/>
            </a:pPr>
            <a:endParaRPr lang="en-US" sz="2400" baseline="-25000" dirty="0">
              <a:latin typeface="+mj-lt"/>
              <a:ea typeface="ＭＳ Ｐゴシック" charset="-128"/>
            </a:endParaRPr>
          </a:p>
          <a:p>
            <a:pPr marL="742950" lvl="1" indent="-285750">
              <a:spcBef>
                <a:spcPct val="20000"/>
              </a:spcBef>
              <a:buFontTx/>
              <a:buChar char="–"/>
              <a:defRPr/>
            </a:pPr>
            <a:r>
              <a:rPr lang="en-US" sz="2400" dirty="0" err="1">
                <a:latin typeface="+mj-lt"/>
                <a:ea typeface="ＭＳ Ｐゴシック" charset="-128"/>
                <a:cs typeface="Arial" charset="0"/>
              </a:rPr>
              <a:t>L</a:t>
            </a:r>
            <a:r>
              <a:rPr lang="en-US" sz="2400" baseline="-25000" dirty="0" err="1">
                <a:latin typeface="+mj-lt"/>
                <a:ea typeface="ＭＳ Ｐゴシック" charset="-128"/>
                <a:cs typeface="Arial" charset="0"/>
              </a:rPr>
              <a:t>infinity</a:t>
            </a:r>
            <a:endParaRPr lang="en-US" sz="2400" dirty="0">
              <a:latin typeface="+mj-lt"/>
              <a:ea typeface="ＭＳ Ｐゴシック" charset="-128"/>
              <a:cs typeface="Arial" charset="0"/>
            </a:endParaRPr>
          </a:p>
        </p:txBody>
      </p:sp>
      <p:pic>
        <p:nvPicPr>
          <p:cNvPr id="31749" name="Picture 4">
            <a:extLst>
              <a:ext uri="{FF2B5EF4-FFF2-40B4-BE49-F238E27FC236}">
                <a16:creationId xmlns:a16="http://schemas.microsoft.com/office/drawing/2014/main" id="{2D1A1373-74FB-4C63-9E69-744C5E717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1" y="1981200"/>
            <a:ext cx="27543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5">
            <a:extLst>
              <a:ext uri="{FF2B5EF4-FFF2-40B4-BE49-F238E27FC236}">
                <a16:creationId xmlns:a16="http://schemas.microsoft.com/office/drawing/2014/main" id="{487BF933-9537-4F3B-83B0-FCAA5BEAB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3733800"/>
            <a:ext cx="196215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7">
            <a:extLst>
              <a:ext uri="{FF2B5EF4-FFF2-40B4-BE49-F238E27FC236}">
                <a16:creationId xmlns:a16="http://schemas.microsoft.com/office/drawing/2014/main" id="{B01E84C5-7AD1-4E17-A041-9E1FD3DFA4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1" y="5257801"/>
            <a:ext cx="26193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6" name="Picture 4">
            <a:extLst>
              <a:ext uri="{FF2B5EF4-FFF2-40B4-BE49-F238E27FC236}">
                <a16:creationId xmlns:a16="http://schemas.microsoft.com/office/drawing/2014/main" id="{9C0D297A-881A-4393-B819-EFC355BAD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4800600"/>
            <a:ext cx="76136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Picture 9">
            <a:extLst>
              <a:ext uri="{FF2B5EF4-FFF2-40B4-BE49-F238E27FC236}">
                <a16:creationId xmlns:a16="http://schemas.microsoft.com/office/drawing/2014/main" id="{CC187351-CC46-4C72-BE1F-98EA1F358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209800"/>
            <a:ext cx="5334000"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2">
            <a:extLst>
              <a:ext uri="{FF2B5EF4-FFF2-40B4-BE49-F238E27FC236}">
                <a16:creationId xmlns:a16="http://schemas.microsoft.com/office/drawing/2014/main" id="{EE4FBFFF-2997-49D5-AD65-4EE45E28BA2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Basic concepts</a:t>
            </a:r>
          </a:p>
        </p:txBody>
      </p:sp>
      <p:sp>
        <p:nvSpPr>
          <p:cNvPr id="32773" name="Rectangle 3">
            <a:extLst>
              <a:ext uri="{FF2B5EF4-FFF2-40B4-BE49-F238E27FC236}">
                <a16:creationId xmlns:a16="http://schemas.microsoft.com/office/drawing/2014/main" id="{01049872-88A5-43BF-8D28-C91899A07DF7}"/>
              </a:ext>
            </a:extLst>
          </p:cNvPr>
          <p:cNvSpPr>
            <a:spLocks noGrp="1" noChangeArrowheads="1"/>
          </p:cNvSpPr>
          <p:nvPr>
            <p:ph type="body" sz="half" idx="1"/>
          </p:nvPr>
        </p:nvSpPr>
        <p:spPr>
          <a:xfrm>
            <a:off x="1905000" y="2057401"/>
            <a:ext cx="5867400" cy="4525963"/>
          </a:xfrm>
        </p:spPr>
        <p:txBody>
          <a:bodyPr/>
          <a:lstStyle/>
          <a:p>
            <a:pPr eaLnBrk="1" hangingPunct="1"/>
            <a:r>
              <a:rPr lang="en-US" altLang="en-US" sz="2400">
                <a:solidFill>
                  <a:srgbClr val="FF0000"/>
                </a:solidFill>
                <a:ea typeface="ＭＳ Ｐゴシック" panose="020B0600070205080204" pitchFamily="34" charset="-128"/>
              </a:rPr>
              <a:t>Vector dot (inner) product</a:t>
            </a:r>
            <a:r>
              <a:rPr lang="en-US" altLang="en-US" sz="2400">
                <a:ea typeface="ＭＳ Ｐゴシック" panose="020B0600070205080204" pitchFamily="34" charset="-128"/>
              </a:rPr>
              <a:t>:</a:t>
            </a:r>
          </a:p>
          <a:p>
            <a:pPr eaLnBrk="1" hangingPunct="1"/>
            <a:endParaRPr lang="en-US" altLang="en-US" sz="2400">
              <a:ea typeface="ＭＳ Ｐゴシック" panose="020B0600070205080204" pitchFamily="34" charset="-128"/>
            </a:endParaRPr>
          </a:p>
          <a:p>
            <a:pPr eaLnBrk="1" hangingPunct="1"/>
            <a:endParaRPr lang="en-US" altLang="en-US" sz="2400">
              <a:ea typeface="ＭＳ Ｐゴシック" panose="020B0600070205080204" pitchFamily="34" charset="-128"/>
            </a:endParaRPr>
          </a:p>
          <a:p>
            <a:pPr eaLnBrk="1" hangingPunct="1"/>
            <a:endParaRPr lang="en-US" altLang="en-US" sz="2400">
              <a:solidFill>
                <a:srgbClr val="FF0000"/>
              </a:solidFill>
              <a:ea typeface="ＭＳ Ｐゴシック" panose="020B0600070205080204" pitchFamily="34" charset="-128"/>
            </a:endParaRPr>
          </a:p>
          <a:p>
            <a:pPr eaLnBrk="1" hangingPunct="1"/>
            <a:r>
              <a:rPr lang="en-US" altLang="en-US" sz="2400">
                <a:solidFill>
                  <a:srgbClr val="FF0000"/>
                </a:solidFill>
                <a:ea typeface="ＭＳ Ｐゴシック" panose="020B0600070205080204" pitchFamily="34" charset="-128"/>
              </a:rPr>
              <a:t>Vector outer product</a:t>
            </a:r>
            <a:r>
              <a:rPr lang="en-US" altLang="en-US" sz="2400">
                <a:ea typeface="ＭＳ Ｐゴシック" panose="020B0600070205080204" pitchFamily="34" charset="-128"/>
              </a:rPr>
              <a:t>:</a:t>
            </a:r>
          </a:p>
          <a:p>
            <a:pPr eaLnBrk="1" hangingPunct="1"/>
            <a:endParaRPr lang="en-US" altLang="en-US" sz="2400">
              <a:ea typeface="ＭＳ Ｐゴシック" panose="020B0600070205080204" pitchFamily="34" charset="-128"/>
            </a:endParaRPr>
          </a:p>
          <a:p>
            <a:pPr eaLnBrk="1" hangingPunct="1"/>
            <a:endParaRPr lang="en-US" altLang="en-US">
              <a:solidFill>
                <a:srgbClr val="FF0000"/>
              </a:solidFill>
              <a:ea typeface="ＭＳ Ｐゴシック" panose="020B0600070205080204" pitchFamily="34" charset="-128"/>
            </a:endParaRPr>
          </a:p>
        </p:txBody>
      </p:sp>
      <p:sp>
        <p:nvSpPr>
          <p:cNvPr id="32774" name="TextBox 5">
            <a:extLst>
              <a:ext uri="{FF2B5EF4-FFF2-40B4-BE49-F238E27FC236}">
                <a16:creationId xmlns:a16="http://schemas.microsoft.com/office/drawing/2014/main" id="{6F73B79C-1E48-47D3-84F0-4CD5622DF4B6}"/>
              </a:ext>
            </a:extLst>
          </p:cNvPr>
          <p:cNvSpPr txBox="1">
            <a:spLocks noChangeArrowheads="1"/>
          </p:cNvSpPr>
          <p:nvPr/>
        </p:nvSpPr>
        <p:spPr bwMode="auto">
          <a:xfrm>
            <a:off x="2057400" y="1219201"/>
            <a:ext cx="8153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t>We will use lower case letters for vectors The elements are referred by x</a:t>
            </a:r>
            <a:r>
              <a:rPr lang="en-US" altLang="en-US" baseline="-25000"/>
              <a:t>i</a:t>
            </a:r>
            <a:r>
              <a:rPr lang="en-US" altLang="en-US"/>
              <a:t>.</a:t>
            </a:r>
            <a:endParaRPr lang="en-US" altLang="en-US" sz="2400"/>
          </a:p>
        </p:txBody>
      </p:sp>
      <p:sp>
        <p:nvSpPr>
          <p:cNvPr id="3079" name="Rectangle 6">
            <a:extLst>
              <a:ext uri="{FF2B5EF4-FFF2-40B4-BE49-F238E27FC236}">
                <a16:creationId xmlns:a16="http://schemas.microsoft.com/office/drawing/2014/main" id="{60C4666B-C71A-4F37-9234-28B031742EA5}"/>
              </a:ext>
            </a:extLst>
          </p:cNvPr>
          <p:cNvSpPr>
            <a:spLocks noChangeArrowheads="1"/>
          </p:cNvSpPr>
          <p:nvPr/>
        </p:nvSpPr>
        <p:spPr bwMode="auto">
          <a:xfrm>
            <a:off x="2362200" y="3581401"/>
            <a:ext cx="777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t>If u•v=0, ||u||</a:t>
            </a:r>
            <a:r>
              <a:rPr lang="en-US" altLang="en-US" sz="2400" baseline="-25000"/>
              <a:t>2 </a:t>
            </a:r>
            <a:r>
              <a:rPr lang="en-US" altLang="en-US" sz="2400"/>
              <a:t>!= 0, ||v||</a:t>
            </a:r>
            <a:r>
              <a:rPr lang="en-US" altLang="en-US" sz="2400" baseline="-25000"/>
              <a:t>2 </a:t>
            </a:r>
            <a:r>
              <a:rPr lang="en-US" altLang="en-US" sz="2400"/>
              <a:t>!= 0 </a:t>
            </a:r>
            <a:r>
              <a:rPr lang="en-US" altLang="en-US" sz="2400">
                <a:sym typeface="Wingdings" panose="05000000000000000000" pitchFamily="2" charset="2"/>
              </a:rPr>
              <a:t></a:t>
            </a:r>
            <a:r>
              <a:rPr lang="en-US" altLang="en-US" sz="2400"/>
              <a:t> </a:t>
            </a:r>
            <a:r>
              <a:rPr lang="en-US" altLang="en-US" sz="2400" i="1"/>
              <a:t>u and v are </a:t>
            </a:r>
            <a:r>
              <a:rPr lang="en-US" altLang="en-US" sz="2400" i="1">
                <a:solidFill>
                  <a:srgbClr val="FF0000"/>
                </a:solidFill>
              </a:rPr>
              <a:t>orthogonal</a:t>
            </a:r>
            <a:endParaRPr lang="en-US" altLang="en-US" sz="2400">
              <a:solidFill>
                <a:srgbClr val="FF0000"/>
              </a:solidFill>
            </a:endParaRPr>
          </a:p>
        </p:txBody>
      </p:sp>
      <p:sp>
        <p:nvSpPr>
          <p:cNvPr id="12" name="Rectangle 6">
            <a:extLst>
              <a:ext uri="{FF2B5EF4-FFF2-40B4-BE49-F238E27FC236}">
                <a16:creationId xmlns:a16="http://schemas.microsoft.com/office/drawing/2014/main" id="{2A15479E-FDE3-4078-83A1-7739E7B69BD3}"/>
              </a:ext>
            </a:extLst>
          </p:cNvPr>
          <p:cNvSpPr>
            <a:spLocks noChangeArrowheads="1"/>
          </p:cNvSpPr>
          <p:nvPr/>
        </p:nvSpPr>
        <p:spPr bwMode="auto">
          <a:xfrm>
            <a:off x="2362200" y="4033838"/>
            <a:ext cx="7772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t>If u•v=0, ||u||</a:t>
            </a:r>
            <a:r>
              <a:rPr lang="en-US" altLang="en-US" sz="2400" baseline="-25000"/>
              <a:t>2 </a:t>
            </a:r>
            <a:r>
              <a:rPr lang="en-US" altLang="en-US" sz="2400"/>
              <a:t>= 1, ||v||</a:t>
            </a:r>
            <a:r>
              <a:rPr lang="en-US" altLang="en-US" sz="2400" baseline="-25000"/>
              <a:t>2 </a:t>
            </a:r>
            <a:r>
              <a:rPr lang="en-US" altLang="en-US" sz="2400"/>
              <a:t>= 1 </a:t>
            </a:r>
            <a:r>
              <a:rPr lang="en-US" altLang="en-US" sz="2400">
                <a:sym typeface="Wingdings" panose="05000000000000000000" pitchFamily="2" charset="2"/>
              </a:rPr>
              <a:t></a:t>
            </a:r>
            <a:r>
              <a:rPr lang="en-US" altLang="en-US" sz="2400"/>
              <a:t> </a:t>
            </a:r>
            <a:r>
              <a:rPr lang="en-US" altLang="en-US" sz="2400" i="1"/>
              <a:t>u and v are </a:t>
            </a:r>
            <a:r>
              <a:rPr lang="en-US" altLang="en-US" sz="2400" i="1">
                <a:solidFill>
                  <a:srgbClr val="FF0000"/>
                </a:solidFill>
              </a:rPr>
              <a:t>orthonormal</a:t>
            </a:r>
            <a:endParaRPr lang="en-US" altLang="en-US" sz="24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9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9" grpId="0"/>
      <p:bldP spid="1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a:extLst>
              <a:ext uri="{FF2B5EF4-FFF2-40B4-BE49-F238E27FC236}">
                <a16:creationId xmlns:a16="http://schemas.microsoft.com/office/drawing/2014/main" id="{785087FB-E244-40E7-9B4E-7EB591A6A40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Basic concepts</a:t>
            </a:r>
          </a:p>
        </p:txBody>
      </p:sp>
      <p:sp>
        <p:nvSpPr>
          <p:cNvPr id="2052" name="Rectangle 3">
            <a:extLst>
              <a:ext uri="{FF2B5EF4-FFF2-40B4-BE49-F238E27FC236}">
                <a16:creationId xmlns:a16="http://schemas.microsoft.com/office/drawing/2014/main" id="{A57144C7-2A92-4CB4-9D4C-407F3DF00CF1}"/>
              </a:ext>
            </a:extLst>
          </p:cNvPr>
          <p:cNvSpPr>
            <a:spLocks noGrp="1" noChangeArrowheads="1"/>
          </p:cNvSpPr>
          <p:nvPr>
            <p:ph type="body" sz="half" idx="1"/>
          </p:nvPr>
        </p:nvSpPr>
        <p:spPr>
          <a:xfrm>
            <a:off x="1981200" y="2057401"/>
            <a:ext cx="4038600" cy="4525963"/>
          </a:xfrm>
        </p:spPr>
        <p:txBody>
          <a:bodyPr/>
          <a:lstStyle/>
          <a:p>
            <a:pPr eaLnBrk="1" hangingPunct="1"/>
            <a:r>
              <a:rPr lang="en-US" altLang="en-US">
                <a:solidFill>
                  <a:srgbClr val="FF0000"/>
                </a:solidFill>
                <a:ea typeface="ＭＳ Ｐゴシック" panose="020B0600070205080204" pitchFamily="34" charset="-128"/>
              </a:rPr>
              <a:t>Matrix product</a:t>
            </a:r>
            <a:r>
              <a:rPr lang="en-US" altLang="en-US">
                <a:ea typeface="ＭＳ Ｐゴシック" panose="020B0600070205080204" pitchFamily="34" charset="-128"/>
              </a:rPr>
              <a:t>:</a:t>
            </a:r>
          </a:p>
        </p:txBody>
      </p:sp>
      <p:graphicFrame>
        <p:nvGraphicFramePr>
          <p:cNvPr id="2050" name="Object 3">
            <a:extLst>
              <a:ext uri="{FF2B5EF4-FFF2-40B4-BE49-F238E27FC236}">
                <a16:creationId xmlns:a16="http://schemas.microsoft.com/office/drawing/2014/main" id="{5013B589-F51B-4B0E-BDD1-24BA799BD515}"/>
              </a:ext>
            </a:extLst>
          </p:cNvPr>
          <p:cNvGraphicFramePr>
            <a:graphicFrameLocks noGrp="1" noChangeAspect="1"/>
          </p:cNvGraphicFramePr>
          <p:nvPr>
            <p:ph sz="quarter" idx="3"/>
          </p:nvPr>
        </p:nvGraphicFramePr>
        <p:xfrm>
          <a:off x="2895600" y="4572000"/>
          <a:ext cx="4191000" cy="1676400"/>
        </p:xfrm>
        <a:graphic>
          <a:graphicData uri="http://schemas.openxmlformats.org/presentationml/2006/ole">
            <mc:AlternateContent xmlns:mc="http://schemas.openxmlformats.org/markup-compatibility/2006">
              <mc:Choice xmlns:v="urn:schemas-microsoft-com:vml" Requires="v">
                <p:oleObj spid="_x0000_s3078" name="Equation" r:id="rId3" imgW="2412720" imgH="965160" progId="Equation.3">
                  <p:embed/>
                </p:oleObj>
              </mc:Choice>
              <mc:Fallback>
                <p:oleObj name="Equation" r:id="rId3" imgW="2412720" imgH="965160" progId="Equation.3">
                  <p:embed/>
                  <p:pic>
                    <p:nvPicPr>
                      <p:cNvPr id="2050" name="Object 3">
                        <a:extLst>
                          <a:ext uri="{FF2B5EF4-FFF2-40B4-BE49-F238E27FC236}">
                            <a16:creationId xmlns:a16="http://schemas.microsoft.com/office/drawing/2014/main" id="{5013B589-F51B-4B0E-BDD1-24BA799BD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4572000"/>
                        <a:ext cx="419100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3" name="TextBox 5">
            <a:extLst>
              <a:ext uri="{FF2B5EF4-FFF2-40B4-BE49-F238E27FC236}">
                <a16:creationId xmlns:a16="http://schemas.microsoft.com/office/drawing/2014/main" id="{BFFB73F8-2CD3-4128-8805-5752B09BB6B3}"/>
              </a:ext>
            </a:extLst>
          </p:cNvPr>
          <p:cNvSpPr txBox="1">
            <a:spLocks noChangeArrowheads="1"/>
          </p:cNvSpPr>
          <p:nvPr/>
        </p:nvSpPr>
        <p:spPr bwMode="auto">
          <a:xfrm>
            <a:off x="2057400" y="1219201"/>
            <a:ext cx="8153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t>We will use upper case letters for matrices. The elements are referred by A</a:t>
            </a:r>
            <a:r>
              <a:rPr lang="en-US" altLang="en-US"/>
              <a:t>i,j</a:t>
            </a:r>
            <a:r>
              <a:rPr lang="en-US" altLang="en-US" sz="2400" i="1"/>
              <a:t>. </a:t>
            </a:r>
            <a:endParaRPr lang="en-US" altLang="en-US" sz="2400"/>
          </a:p>
        </p:txBody>
      </p:sp>
      <p:pic>
        <p:nvPicPr>
          <p:cNvPr id="2054" name="Picture 10">
            <a:extLst>
              <a:ext uri="{FF2B5EF4-FFF2-40B4-BE49-F238E27FC236}">
                <a16:creationId xmlns:a16="http://schemas.microsoft.com/office/drawing/2014/main" id="{885DA536-1473-4730-B0AB-EF5917DED8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1" y="2286000"/>
            <a:ext cx="16097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11">
            <a:extLst>
              <a:ext uri="{FF2B5EF4-FFF2-40B4-BE49-F238E27FC236}">
                <a16:creationId xmlns:a16="http://schemas.microsoft.com/office/drawing/2014/main" id="{5C6E2747-4E4F-48A7-95EE-FCEC5FB33C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2286001"/>
            <a:ext cx="15430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12">
            <a:extLst>
              <a:ext uri="{FF2B5EF4-FFF2-40B4-BE49-F238E27FC236}">
                <a16:creationId xmlns:a16="http://schemas.microsoft.com/office/drawing/2014/main" id="{7D19BFCD-25AA-400C-A1C8-8E1B3036A7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2819401"/>
            <a:ext cx="257175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13">
            <a:extLst>
              <a:ext uri="{FF2B5EF4-FFF2-40B4-BE49-F238E27FC236}">
                <a16:creationId xmlns:a16="http://schemas.microsoft.com/office/drawing/2014/main" id="{C8AED51B-37D0-4D78-BF48-E08F4DD543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8300" y="3276601"/>
            <a:ext cx="25527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 name="TextBox 18">
            <a:extLst>
              <a:ext uri="{FF2B5EF4-FFF2-40B4-BE49-F238E27FC236}">
                <a16:creationId xmlns:a16="http://schemas.microsoft.com/office/drawing/2014/main" id="{85D13628-E326-47B3-A198-4E548FE9BFD7}"/>
              </a:ext>
            </a:extLst>
          </p:cNvPr>
          <p:cNvSpPr txBox="1">
            <a:spLocks noChangeArrowheads="1"/>
          </p:cNvSpPr>
          <p:nvPr/>
        </p:nvSpPr>
        <p:spPr bwMode="auto">
          <a:xfrm>
            <a:off x="1981201" y="4343400"/>
            <a:ext cx="8667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a:t>e.g.</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Rectangle 2">
            <a:extLst>
              <a:ext uri="{FF2B5EF4-FFF2-40B4-BE49-F238E27FC236}">
                <a16:creationId xmlns:a16="http://schemas.microsoft.com/office/drawing/2014/main" id="{B37CA1DE-A643-4C0A-A509-7DF8FD225175}"/>
              </a:ext>
            </a:extLst>
          </p:cNvPr>
          <p:cNvSpPr>
            <a:spLocks noGrp="1" noChangeArrowheads="1"/>
          </p:cNvSpPr>
          <p:nvPr>
            <p:ph type="title" sz="quarter"/>
          </p:nvPr>
        </p:nvSpPr>
        <p:spPr/>
        <p:txBody>
          <a:bodyPr/>
          <a:lstStyle/>
          <a:p>
            <a:r>
              <a:rPr lang="en-US" altLang="en-US">
                <a:ea typeface="ＭＳ Ｐゴシック" panose="020B0600070205080204" pitchFamily="34" charset="-128"/>
              </a:rPr>
              <a:t>Special matrices</a:t>
            </a:r>
          </a:p>
        </p:txBody>
      </p:sp>
      <p:graphicFrame>
        <p:nvGraphicFramePr>
          <p:cNvPr id="3074" name="Object 2">
            <a:extLst>
              <a:ext uri="{FF2B5EF4-FFF2-40B4-BE49-F238E27FC236}">
                <a16:creationId xmlns:a16="http://schemas.microsoft.com/office/drawing/2014/main" id="{88EEEDB9-9CC8-4E83-B9C5-B691EDDBA6E7}"/>
              </a:ext>
            </a:extLst>
          </p:cNvPr>
          <p:cNvGraphicFramePr>
            <a:graphicFrameLocks noGrp="1" noChangeAspect="1"/>
          </p:cNvGraphicFramePr>
          <p:nvPr>
            <p:ph sz="quarter" idx="1"/>
          </p:nvPr>
        </p:nvGraphicFramePr>
        <p:xfrm>
          <a:off x="5638800" y="1447801"/>
          <a:ext cx="1447800" cy="1350963"/>
        </p:xfrm>
        <a:graphic>
          <a:graphicData uri="http://schemas.openxmlformats.org/presentationml/2006/ole">
            <mc:AlternateContent xmlns:mc="http://schemas.openxmlformats.org/markup-compatibility/2006">
              <mc:Choice xmlns:v="urn:schemas-microsoft-com:vml" Requires="v">
                <p:oleObj spid="_x0000_s4118" name="Equation" r:id="rId3" imgW="761760" imgH="711000" progId="Equation.3">
                  <p:embed/>
                </p:oleObj>
              </mc:Choice>
              <mc:Fallback>
                <p:oleObj name="Equation" r:id="rId3" imgW="761760" imgH="711000" progId="Equation.3">
                  <p:embed/>
                  <p:pic>
                    <p:nvPicPr>
                      <p:cNvPr id="3074" name="Object 2">
                        <a:extLst>
                          <a:ext uri="{FF2B5EF4-FFF2-40B4-BE49-F238E27FC236}">
                            <a16:creationId xmlns:a16="http://schemas.microsoft.com/office/drawing/2014/main" id="{88EEEDB9-9CC8-4E83-B9C5-B691EDDBA6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447801"/>
                        <a:ext cx="1447800" cy="1350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 name="Object 3">
            <a:extLst>
              <a:ext uri="{FF2B5EF4-FFF2-40B4-BE49-F238E27FC236}">
                <a16:creationId xmlns:a16="http://schemas.microsoft.com/office/drawing/2014/main" id="{56B91BC7-6EBF-4BC8-9624-A3296FC3E9E4}"/>
              </a:ext>
            </a:extLst>
          </p:cNvPr>
          <p:cNvGraphicFramePr>
            <a:graphicFrameLocks noGrp="1" noChangeAspect="1"/>
          </p:cNvGraphicFramePr>
          <p:nvPr>
            <p:ph sz="quarter" idx="2"/>
          </p:nvPr>
        </p:nvGraphicFramePr>
        <p:xfrm>
          <a:off x="2514600" y="1371600"/>
          <a:ext cx="1347788" cy="1371600"/>
        </p:xfrm>
        <a:graphic>
          <a:graphicData uri="http://schemas.openxmlformats.org/presentationml/2006/ole">
            <mc:AlternateContent xmlns:mc="http://schemas.openxmlformats.org/markup-compatibility/2006">
              <mc:Choice xmlns:v="urn:schemas-microsoft-com:vml" Requires="v">
                <p:oleObj spid="_x0000_s4119" name="Equation" r:id="rId5" imgW="698400" imgH="711000" progId="Equation.3">
                  <p:embed/>
                </p:oleObj>
              </mc:Choice>
              <mc:Fallback>
                <p:oleObj name="Equation" r:id="rId5" imgW="698400" imgH="711000" progId="Equation.3">
                  <p:embed/>
                  <p:pic>
                    <p:nvPicPr>
                      <p:cNvPr id="3075" name="Object 3">
                        <a:extLst>
                          <a:ext uri="{FF2B5EF4-FFF2-40B4-BE49-F238E27FC236}">
                            <a16:creationId xmlns:a16="http://schemas.microsoft.com/office/drawing/2014/main" id="{56B91BC7-6EBF-4BC8-9624-A3296FC3E9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1371600"/>
                        <a:ext cx="1347788"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6" name="Object 4">
            <a:extLst>
              <a:ext uri="{FF2B5EF4-FFF2-40B4-BE49-F238E27FC236}">
                <a16:creationId xmlns:a16="http://schemas.microsoft.com/office/drawing/2014/main" id="{CFAAE7B1-EF62-4160-999B-273743DA00FA}"/>
              </a:ext>
            </a:extLst>
          </p:cNvPr>
          <p:cNvGraphicFramePr>
            <a:graphicFrameLocks noGrp="1" noChangeAspect="1"/>
          </p:cNvGraphicFramePr>
          <p:nvPr>
            <p:ph sz="quarter" idx="3"/>
          </p:nvPr>
        </p:nvGraphicFramePr>
        <p:xfrm>
          <a:off x="2133600" y="3352800"/>
          <a:ext cx="1828800" cy="1709738"/>
        </p:xfrm>
        <a:graphic>
          <a:graphicData uri="http://schemas.openxmlformats.org/presentationml/2006/ole">
            <mc:AlternateContent xmlns:mc="http://schemas.openxmlformats.org/markup-compatibility/2006">
              <mc:Choice xmlns:v="urn:schemas-microsoft-com:vml" Requires="v">
                <p:oleObj spid="_x0000_s4120" name="Equation" r:id="rId7" imgW="977760" imgH="914400" progId="Equation.3">
                  <p:embed/>
                </p:oleObj>
              </mc:Choice>
              <mc:Fallback>
                <p:oleObj name="Equation" r:id="rId7" imgW="977760" imgH="914400" progId="Equation.3">
                  <p:embed/>
                  <p:pic>
                    <p:nvPicPr>
                      <p:cNvPr id="3076" name="Object 4">
                        <a:extLst>
                          <a:ext uri="{FF2B5EF4-FFF2-40B4-BE49-F238E27FC236}">
                            <a16:creationId xmlns:a16="http://schemas.microsoft.com/office/drawing/2014/main" id="{CFAAE7B1-EF62-4160-999B-273743DA00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3600" y="3352800"/>
                        <a:ext cx="1828800" cy="170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7" name="Object 5">
            <a:extLst>
              <a:ext uri="{FF2B5EF4-FFF2-40B4-BE49-F238E27FC236}">
                <a16:creationId xmlns:a16="http://schemas.microsoft.com/office/drawing/2014/main" id="{E56A89FD-BEB2-4E99-9D3B-3611AC92A604}"/>
              </a:ext>
            </a:extLst>
          </p:cNvPr>
          <p:cNvGraphicFramePr>
            <a:graphicFrameLocks noGrp="1" noChangeAspect="1"/>
          </p:cNvGraphicFramePr>
          <p:nvPr>
            <p:ph sz="quarter" idx="4"/>
          </p:nvPr>
        </p:nvGraphicFramePr>
        <p:xfrm>
          <a:off x="6172200" y="3429001"/>
          <a:ext cx="1447800" cy="1374775"/>
        </p:xfrm>
        <a:graphic>
          <a:graphicData uri="http://schemas.openxmlformats.org/presentationml/2006/ole">
            <mc:AlternateContent xmlns:mc="http://schemas.openxmlformats.org/markup-compatibility/2006">
              <mc:Choice xmlns:v="urn:schemas-microsoft-com:vml" Requires="v">
                <p:oleObj spid="_x0000_s4121" name="Equation" r:id="rId9" imgW="749160" imgH="711000" progId="Equation.3">
                  <p:embed/>
                </p:oleObj>
              </mc:Choice>
              <mc:Fallback>
                <p:oleObj name="Equation" r:id="rId9" imgW="749160" imgH="711000" progId="Equation.3">
                  <p:embed/>
                  <p:pic>
                    <p:nvPicPr>
                      <p:cNvPr id="3077" name="Object 5">
                        <a:extLst>
                          <a:ext uri="{FF2B5EF4-FFF2-40B4-BE49-F238E27FC236}">
                            <a16:creationId xmlns:a16="http://schemas.microsoft.com/office/drawing/2014/main" id="{E56A89FD-BEB2-4E99-9D3B-3611AC92A6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2200" y="3429001"/>
                        <a:ext cx="1447800" cy="137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0" name="Text Box 7">
            <a:extLst>
              <a:ext uri="{FF2B5EF4-FFF2-40B4-BE49-F238E27FC236}">
                <a16:creationId xmlns:a16="http://schemas.microsoft.com/office/drawing/2014/main" id="{EA67A7C9-5B52-45B7-B87A-BBBD1189F2C6}"/>
              </a:ext>
            </a:extLst>
          </p:cNvPr>
          <p:cNvSpPr txBox="1">
            <a:spLocks noChangeArrowheads="1"/>
          </p:cNvSpPr>
          <p:nvPr/>
        </p:nvSpPr>
        <p:spPr bwMode="auto">
          <a:xfrm>
            <a:off x="4038600" y="1828800"/>
            <a:ext cx="1339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t>diagonal</a:t>
            </a:r>
          </a:p>
        </p:txBody>
      </p:sp>
      <p:sp>
        <p:nvSpPr>
          <p:cNvPr id="3081" name="Text Box 8">
            <a:extLst>
              <a:ext uri="{FF2B5EF4-FFF2-40B4-BE49-F238E27FC236}">
                <a16:creationId xmlns:a16="http://schemas.microsoft.com/office/drawing/2014/main" id="{E89D0BF6-3DE4-438B-A8AE-874FF0B8F536}"/>
              </a:ext>
            </a:extLst>
          </p:cNvPr>
          <p:cNvSpPr txBox="1">
            <a:spLocks noChangeArrowheads="1"/>
          </p:cNvSpPr>
          <p:nvPr/>
        </p:nvSpPr>
        <p:spPr bwMode="auto">
          <a:xfrm>
            <a:off x="7239001" y="1905000"/>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t>upper-triangular</a:t>
            </a:r>
          </a:p>
        </p:txBody>
      </p:sp>
      <p:sp>
        <p:nvSpPr>
          <p:cNvPr id="3082" name="Text Box 9">
            <a:extLst>
              <a:ext uri="{FF2B5EF4-FFF2-40B4-BE49-F238E27FC236}">
                <a16:creationId xmlns:a16="http://schemas.microsoft.com/office/drawing/2014/main" id="{E36F397F-E171-4CE8-A37A-80CF78728E38}"/>
              </a:ext>
            </a:extLst>
          </p:cNvPr>
          <p:cNvSpPr txBox="1">
            <a:spLocks noChangeArrowheads="1"/>
          </p:cNvSpPr>
          <p:nvPr/>
        </p:nvSpPr>
        <p:spPr bwMode="auto">
          <a:xfrm>
            <a:off x="4114800" y="3962400"/>
            <a:ext cx="1695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t>tri-diagonal</a:t>
            </a:r>
          </a:p>
        </p:txBody>
      </p:sp>
      <p:sp>
        <p:nvSpPr>
          <p:cNvPr id="3083" name="Text Box 10">
            <a:extLst>
              <a:ext uri="{FF2B5EF4-FFF2-40B4-BE49-F238E27FC236}">
                <a16:creationId xmlns:a16="http://schemas.microsoft.com/office/drawing/2014/main" id="{E4403601-7A56-4257-B129-3EEE0A588148}"/>
              </a:ext>
            </a:extLst>
          </p:cNvPr>
          <p:cNvSpPr txBox="1">
            <a:spLocks noChangeArrowheads="1"/>
          </p:cNvSpPr>
          <p:nvPr/>
        </p:nvSpPr>
        <p:spPr bwMode="auto">
          <a:xfrm>
            <a:off x="7696201" y="3886200"/>
            <a:ext cx="2289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t>lower-triangular</a:t>
            </a:r>
          </a:p>
        </p:txBody>
      </p:sp>
      <p:graphicFrame>
        <p:nvGraphicFramePr>
          <p:cNvPr id="3078" name="Object 6">
            <a:extLst>
              <a:ext uri="{FF2B5EF4-FFF2-40B4-BE49-F238E27FC236}">
                <a16:creationId xmlns:a16="http://schemas.microsoft.com/office/drawing/2014/main" id="{6A5E7F22-6149-41A5-B6E7-8BE5FA5F19BC}"/>
              </a:ext>
            </a:extLst>
          </p:cNvPr>
          <p:cNvGraphicFramePr>
            <a:graphicFrameLocks noChangeAspect="1"/>
          </p:cNvGraphicFramePr>
          <p:nvPr/>
        </p:nvGraphicFramePr>
        <p:xfrm>
          <a:off x="4648200" y="5181600"/>
          <a:ext cx="1347788" cy="1371600"/>
        </p:xfrm>
        <a:graphic>
          <a:graphicData uri="http://schemas.openxmlformats.org/presentationml/2006/ole">
            <mc:AlternateContent xmlns:mc="http://schemas.openxmlformats.org/markup-compatibility/2006">
              <mc:Choice xmlns:v="urn:schemas-microsoft-com:vml" Requires="v">
                <p:oleObj spid="_x0000_s4122" name="Equation" r:id="rId11" imgW="698400" imgH="711000" progId="Equation.3">
                  <p:embed/>
                </p:oleObj>
              </mc:Choice>
              <mc:Fallback>
                <p:oleObj name="Equation" r:id="rId11" imgW="698400" imgH="711000" progId="Equation.3">
                  <p:embed/>
                  <p:pic>
                    <p:nvPicPr>
                      <p:cNvPr id="3078" name="Object 6">
                        <a:extLst>
                          <a:ext uri="{FF2B5EF4-FFF2-40B4-BE49-F238E27FC236}">
                            <a16:creationId xmlns:a16="http://schemas.microsoft.com/office/drawing/2014/main" id="{6A5E7F22-6149-41A5-B6E7-8BE5FA5F19B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48200" y="5181600"/>
                        <a:ext cx="1347788"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4" name="Text Box 12">
            <a:extLst>
              <a:ext uri="{FF2B5EF4-FFF2-40B4-BE49-F238E27FC236}">
                <a16:creationId xmlns:a16="http://schemas.microsoft.com/office/drawing/2014/main" id="{56663482-C786-4161-AA39-411079B8F6A7}"/>
              </a:ext>
            </a:extLst>
          </p:cNvPr>
          <p:cNvSpPr txBox="1">
            <a:spLocks noChangeArrowheads="1"/>
          </p:cNvSpPr>
          <p:nvPr/>
        </p:nvSpPr>
        <p:spPr bwMode="auto">
          <a:xfrm>
            <a:off x="6172201" y="5638800"/>
            <a:ext cx="2436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t>I (identity matrix)</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a:extLst>
              <a:ext uri="{FF2B5EF4-FFF2-40B4-BE49-F238E27FC236}">
                <a16:creationId xmlns:a16="http://schemas.microsoft.com/office/drawing/2014/main" id="{941DD84B-7910-4D3F-B873-50108B56296F}"/>
              </a:ext>
            </a:extLst>
          </p:cNvPr>
          <p:cNvSpPr>
            <a:spLocks noGrp="1" noChangeArrowheads="1"/>
          </p:cNvSpPr>
          <p:nvPr>
            <p:ph type="title"/>
          </p:nvPr>
        </p:nvSpPr>
        <p:spPr/>
        <p:txBody>
          <a:bodyPr/>
          <a:lstStyle/>
          <a:p>
            <a:r>
              <a:rPr lang="en-US" altLang="en-US">
                <a:ea typeface="ＭＳ Ｐゴシック" panose="020B0600070205080204" pitchFamily="34" charset="-128"/>
              </a:rPr>
              <a:t>Basic concepts</a:t>
            </a:r>
          </a:p>
        </p:txBody>
      </p:sp>
      <p:sp>
        <p:nvSpPr>
          <p:cNvPr id="4101" name="Rectangle 3">
            <a:extLst>
              <a:ext uri="{FF2B5EF4-FFF2-40B4-BE49-F238E27FC236}">
                <a16:creationId xmlns:a16="http://schemas.microsoft.com/office/drawing/2014/main" id="{4FD9D05D-CBC2-48D8-A95F-4257F347D6C8}"/>
              </a:ext>
            </a:extLst>
          </p:cNvPr>
          <p:cNvSpPr>
            <a:spLocks noGrp="1" noChangeArrowheads="1"/>
          </p:cNvSpPr>
          <p:nvPr>
            <p:ph type="body" sz="half" idx="1"/>
          </p:nvPr>
        </p:nvSpPr>
        <p:spPr>
          <a:xfrm>
            <a:off x="1981201" y="1417638"/>
            <a:ext cx="7391400" cy="609600"/>
          </a:xfrm>
        </p:spPr>
        <p:txBody>
          <a:bodyPr>
            <a:noAutofit/>
          </a:bodyPr>
          <a:lstStyle/>
          <a:p>
            <a:pPr>
              <a:buFont typeface="Wingdings" panose="05000000000000000000" pitchFamily="2" charset="2"/>
              <a:buNone/>
            </a:pPr>
            <a:r>
              <a:rPr lang="en-US" altLang="en-US" sz="1600" dirty="0">
                <a:solidFill>
                  <a:srgbClr val="FF0000"/>
                </a:solidFill>
                <a:ea typeface="ＭＳ Ｐゴシック" panose="020B0600070205080204" pitchFamily="34" charset="-128"/>
              </a:rPr>
              <a:t>Transpose</a:t>
            </a:r>
            <a:r>
              <a:rPr lang="en-US" altLang="en-US" sz="1600" dirty="0">
                <a:ea typeface="ＭＳ Ｐゴシック" panose="020B0600070205080204" pitchFamily="34" charset="-128"/>
              </a:rPr>
              <a:t>: You can think of it as </a:t>
            </a:r>
          </a:p>
          <a:p>
            <a:pPr lvl="1">
              <a:spcBef>
                <a:spcPct val="0"/>
              </a:spcBef>
            </a:pPr>
            <a:r>
              <a:rPr lang="en-US" altLang="en-US" sz="1600" dirty="0">
                <a:solidFill>
                  <a:schemeClr val="tx1"/>
                </a:solidFill>
                <a:ea typeface="ＭＳ Ｐゴシック" panose="020B0600070205080204" pitchFamily="34" charset="-128"/>
              </a:rPr>
              <a:t> “flipping” the rows and columns </a:t>
            </a:r>
          </a:p>
          <a:p>
            <a:pPr>
              <a:spcBef>
                <a:spcPct val="0"/>
              </a:spcBef>
              <a:buFont typeface="Wingdings" panose="05000000000000000000" pitchFamily="2" charset="2"/>
              <a:buNone/>
            </a:pPr>
            <a:r>
              <a:rPr lang="en-US" altLang="en-US" sz="1600" dirty="0">
                <a:ea typeface="ＭＳ Ｐゴシック" panose="020B0600070205080204" pitchFamily="34" charset="-128"/>
              </a:rPr>
              <a:t>	OR </a:t>
            </a:r>
          </a:p>
          <a:p>
            <a:pPr lvl="1">
              <a:spcBef>
                <a:spcPct val="0"/>
              </a:spcBef>
            </a:pPr>
            <a:r>
              <a:rPr lang="en-US" altLang="en-US" sz="1600" dirty="0">
                <a:solidFill>
                  <a:schemeClr val="tx1"/>
                </a:solidFill>
                <a:ea typeface="ＭＳ Ｐゴシック" panose="020B0600070205080204" pitchFamily="34" charset="-128"/>
              </a:rPr>
              <a:t>“reflecting” vector/matrix on line </a:t>
            </a:r>
          </a:p>
          <a:p>
            <a:endParaRPr lang="en-US" altLang="en-US" sz="1600" dirty="0">
              <a:ea typeface="ＭＳ Ｐゴシック" panose="020B0600070205080204" pitchFamily="34" charset="-128"/>
            </a:endParaRPr>
          </a:p>
        </p:txBody>
      </p:sp>
      <p:graphicFrame>
        <p:nvGraphicFramePr>
          <p:cNvPr id="4098" name="Object 2">
            <a:extLst>
              <a:ext uri="{FF2B5EF4-FFF2-40B4-BE49-F238E27FC236}">
                <a16:creationId xmlns:a16="http://schemas.microsoft.com/office/drawing/2014/main" id="{D7CF2504-E73A-4143-86D7-48C09A7411D2}"/>
              </a:ext>
            </a:extLst>
          </p:cNvPr>
          <p:cNvGraphicFramePr>
            <a:graphicFrameLocks noGrp="1" noChangeAspect="1"/>
          </p:cNvGraphicFramePr>
          <p:nvPr>
            <p:ph sz="quarter" idx="2"/>
          </p:nvPr>
        </p:nvGraphicFramePr>
        <p:xfrm>
          <a:off x="2971800" y="3581400"/>
          <a:ext cx="1949450" cy="1041400"/>
        </p:xfrm>
        <a:graphic>
          <a:graphicData uri="http://schemas.openxmlformats.org/presentationml/2006/ole">
            <mc:AlternateContent xmlns:mc="http://schemas.openxmlformats.org/markup-compatibility/2006">
              <mc:Choice xmlns:v="urn:schemas-microsoft-com:vml" Requires="v">
                <p:oleObj spid="_x0000_s5130" name="Equation" r:id="rId4" imgW="927000" imgH="495000" progId="Equation.3">
                  <p:embed/>
                </p:oleObj>
              </mc:Choice>
              <mc:Fallback>
                <p:oleObj name="Equation" r:id="rId4" imgW="927000" imgH="495000" progId="Equation.3">
                  <p:embed/>
                  <p:pic>
                    <p:nvPicPr>
                      <p:cNvPr id="4098" name="Object 2">
                        <a:extLst>
                          <a:ext uri="{FF2B5EF4-FFF2-40B4-BE49-F238E27FC236}">
                            <a16:creationId xmlns:a16="http://schemas.microsoft.com/office/drawing/2014/main" id="{D7CF2504-E73A-4143-86D7-48C09A7411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3581400"/>
                        <a:ext cx="194945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2" name="Line 4">
            <a:extLst>
              <a:ext uri="{FF2B5EF4-FFF2-40B4-BE49-F238E27FC236}">
                <a16:creationId xmlns:a16="http://schemas.microsoft.com/office/drawing/2014/main" id="{B303576F-D4DA-4F9B-AE65-44E6ED15F66C}"/>
              </a:ext>
            </a:extLst>
          </p:cNvPr>
          <p:cNvSpPr>
            <a:spLocks noChangeShapeType="1"/>
          </p:cNvSpPr>
          <p:nvPr/>
        </p:nvSpPr>
        <p:spPr bwMode="auto">
          <a:xfrm>
            <a:off x="7696200" y="2514600"/>
            <a:ext cx="685800" cy="838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099" name="Object 3">
            <a:extLst>
              <a:ext uri="{FF2B5EF4-FFF2-40B4-BE49-F238E27FC236}">
                <a16:creationId xmlns:a16="http://schemas.microsoft.com/office/drawing/2014/main" id="{4547816B-DA13-4C98-8276-90666658866C}"/>
              </a:ext>
            </a:extLst>
          </p:cNvPr>
          <p:cNvGraphicFramePr>
            <a:graphicFrameLocks noGrp="1" noChangeAspect="1"/>
          </p:cNvGraphicFramePr>
          <p:nvPr>
            <p:ph sz="quarter" idx="3"/>
          </p:nvPr>
        </p:nvGraphicFramePr>
        <p:xfrm>
          <a:off x="2590800" y="4648201"/>
          <a:ext cx="2819400" cy="1133475"/>
        </p:xfrm>
        <a:graphic>
          <a:graphicData uri="http://schemas.openxmlformats.org/presentationml/2006/ole">
            <mc:AlternateContent xmlns:mc="http://schemas.openxmlformats.org/markup-compatibility/2006">
              <mc:Choice xmlns:v="urn:schemas-microsoft-com:vml" Requires="v">
                <p:oleObj spid="_x0000_s5131" name="Equation" r:id="rId6" imgW="1231560" imgH="495000" progId="Equation.3">
                  <p:embed/>
                </p:oleObj>
              </mc:Choice>
              <mc:Fallback>
                <p:oleObj name="Equation" r:id="rId6" imgW="1231560" imgH="495000" progId="Equation.3">
                  <p:embed/>
                  <p:pic>
                    <p:nvPicPr>
                      <p:cNvPr id="4099" name="Object 3">
                        <a:extLst>
                          <a:ext uri="{FF2B5EF4-FFF2-40B4-BE49-F238E27FC236}">
                            <a16:creationId xmlns:a16="http://schemas.microsoft.com/office/drawing/2014/main" id="{4547816B-DA13-4C98-8276-9066665886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0800" y="4648201"/>
                        <a:ext cx="2819400"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0900" name="Picture 4">
            <a:extLst>
              <a:ext uri="{FF2B5EF4-FFF2-40B4-BE49-F238E27FC236}">
                <a16:creationId xmlns:a16="http://schemas.microsoft.com/office/drawing/2014/main" id="{CC2F3EB0-3863-4BE8-98F2-49630AA23B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3886200"/>
            <a:ext cx="3151188"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TextBox 18">
            <a:extLst>
              <a:ext uri="{FF2B5EF4-FFF2-40B4-BE49-F238E27FC236}">
                <a16:creationId xmlns:a16="http://schemas.microsoft.com/office/drawing/2014/main" id="{F40CC9C8-03FC-483B-85CF-D089F8CBAACA}"/>
              </a:ext>
            </a:extLst>
          </p:cNvPr>
          <p:cNvSpPr txBox="1">
            <a:spLocks noChangeArrowheads="1"/>
          </p:cNvSpPr>
          <p:nvPr/>
        </p:nvSpPr>
        <p:spPr bwMode="auto">
          <a:xfrm>
            <a:off x="1981201" y="3581400"/>
            <a:ext cx="8667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a:t>e.g.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0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3D629-AEEC-4517-9FEC-8341E7E9399B}"/>
              </a:ext>
            </a:extLst>
          </p:cNvPr>
          <p:cNvSpPr>
            <a:spLocks noGrp="1"/>
          </p:cNvSpPr>
          <p:nvPr>
            <p:ph type="title"/>
          </p:nvPr>
        </p:nvSpPr>
        <p:spPr/>
        <p:txBody>
          <a:bodyPr>
            <a:normAutofit fontScale="90000"/>
          </a:bodyPr>
          <a:lstStyle/>
          <a:p>
            <a:r>
              <a:rPr lang="en-AS" b="1" dirty="0"/>
              <a:t>H</a:t>
            </a:r>
            <a:r>
              <a:rPr lang="en-IN" b="1" dirty="0" err="1"/>
              <a:t>i</a:t>
            </a:r>
            <a:r>
              <a:rPr lang="en-AS" b="1" dirty="0"/>
              <a:t>s</a:t>
            </a:r>
            <a:r>
              <a:rPr lang="en-IN" b="1" dirty="0"/>
              <a:t>t</a:t>
            </a:r>
            <a:r>
              <a:rPr lang="en-AS" b="1" dirty="0"/>
              <a:t>o</a:t>
            </a:r>
            <a:r>
              <a:rPr lang="en-IN" b="1" dirty="0"/>
              <a:t>r</a:t>
            </a:r>
            <a:r>
              <a:rPr lang="en-AS" b="1" dirty="0"/>
              <a:t>y </a:t>
            </a:r>
            <a:r>
              <a:rPr lang="en-IN" b="1" dirty="0"/>
              <a:t>o</a:t>
            </a:r>
            <a:r>
              <a:rPr lang="en-AS" b="1" dirty="0"/>
              <a:t>f </a:t>
            </a:r>
            <a:r>
              <a:rPr lang="en-IN" b="1" dirty="0"/>
              <a:t>A</a:t>
            </a:r>
            <a:r>
              <a:rPr lang="en-AS" b="1" dirty="0"/>
              <a:t>I: </a:t>
            </a:r>
            <a:r>
              <a:rPr lang="en-IN" b="1" dirty="0"/>
              <a:t>Dartmouth Workshop</a:t>
            </a:r>
            <a:r>
              <a:rPr lang="en-AS" b="1" dirty="0"/>
              <a:t> 1956</a:t>
            </a:r>
            <a:endParaRPr lang="en-IN" dirty="0"/>
          </a:p>
        </p:txBody>
      </p:sp>
      <p:sp>
        <p:nvSpPr>
          <p:cNvPr id="3" name="Content Placeholder 2">
            <a:extLst>
              <a:ext uri="{FF2B5EF4-FFF2-40B4-BE49-F238E27FC236}">
                <a16:creationId xmlns:a16="http://schemas.microsoft.com/office/drawing/2014/main" id="{B38AB3A5-A38B-4DDE-9E2E-372843D74CCF}"/>
              </a:ext>
            </a:extLst>
          </p:cNvPr>
          <p:cNvSpPr>
            <a:spLocks noGrp="1"/>
          </p:cNvSpPr>
          <p:nvPr>
            <p:ph idx="1"/>
          </p:nvPr>
        </p:nvSpPr>
        <p:spPr>
          <a:xfrm>
            <a:off x="1115568" y="2478024"/>
            <a:ext cx="6045628" cy="3694176"/>
          </a:xfrm>
        </p:spPr>
        <p:txBody>
          <a:bodyPr>
            <a:normAutofit fontScale="70000" lnSpcReduction="20000"/>
          </a:bodyPr>
          <a:lstStyle/>
          <a:p>
            <a:r>
              <a:rPr lang="en-US" dirty="0"/>
              <a:t>In the 1956 McCarthy has organized the Dartmouth Summer Research Project and invited Minsky, Shannon, Newell, Simon and others. They have discussed the possibility of creating the “thinking” machines for roughly 8 weeks. While some of them remained s</a:t>
            </a:r>
            <a:r>
              <a:rPr lang="en-AS" dirty="0"/>
              <a:t>k</a:t>
            </a:r>
            <a:r>
              <a:rPr lang="en-US" dirty="0" err="1"/>
              <a:t>eptical</a:t>
            </a:r>
            <a:r>
              <a:rPr lang="en-US" dirty="0"/>
              <a:t> about it, Artificial Intelligence started to receive more and more public attention. In the meantime the new wave of cognitive approach to psychology, linguistics and other fields emerged.</a:t>
            </a:r>
            <a:endParaRPr lang="en-IN" dirty="0"/>
          </a:p>
        </p:txBody>
      </p:sp>
    </p:spTree>
    <p:extLst>
      <p:ext uri="{BB962C8B-B14F-4D97-AF65-F5344CB8AC3E}">
        <p14:creationId xmlns:p14="http://schemas.microsoft.com/office/powerpoint/2010/main" val="20423333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FCD55C30-1F6E-494E-AAA5-F493B92DB930}"/>
              </a:ext>
            </a:extLst>
          </p:cNvPr>
          <p:cNvSpPr>
            <a:spLocks noGrp="1" noChangeArrowheads="1"/>
          </p:cNvSpPr>
          <p:nvPr>
            <p:ph type="title"/>
          </p:nvPr>
        </p:nvSpPr>
        <p:spPr>
          <a:xfrm>
            <a:off x="669036" y="302356"/>
            <a:ext cx="10168128" cy="1179576"/>
          </a:xfrm>
        </p:spPr>
        <p:txBody>
          <a:bodyPr/>
          <a:lstStyle/>
          <a:p>
            <a:r>
              <a:rPr lang="en-US" altLang="en-US" dirty="0">
                <a:ea typeface="ＭＳ Ｐゴシック" panose="020B0600070205080204" pitchFamily="34" charset="-128"/>
              </a:rPr>
              <a:t>Linear independence</a:t>
            </a:r>
          </a:p>
        </p:txBody>
      </p:sp>
      <p:graphicFrame>
        <p:nvGraphicFramePr>
          <p:cNvPr id="5122" name="Object 2">
            <a:extLst>
              <a:ext uri="{FF2B5EF4-FFF2-40B4-BE49-F238E27FC236}">
                <a16:creationId xmlns:a16="http://schemas.microsoft.com/office/drawing/2014/main" id="{73EEB3DC-7671-4F94-BC96-8926E2E136D9}"/>
              </a:ext>
            </a:extLst>
          </p:cNvPr>
          <p:cNvGraphicFramePr>
            <a:graphicFrameLocks noGrp="1" noChangeAspect="1"/>
          </p:cNvGraphicFramePr>
          <p:nvPr>
            <p:ph sz="half" idx="2"/>
            <p:extLst>
              <p:ext uri="{D42A27DB-BD31-4B8C-83A1-F6EECF244321}">
                <p14:modId xmlns:p14="http://schemas.microsoft.com/office/powerpoint/2010/main" val="3623244242"/>
              </p:ext>
            </p:extLst>
          </p:nvPr>
        </p:nvGraphicFramePr>
        <p:xfrm>
          <a:off x="8689731" y="2528887"/>
          <a:ext cx="3048000" cy="1433513"/>
        </p:xfrm>
        <a:graphic>
          <a:graphicData uri="http://schemas.openxmlformats.org/presentationml/2006/ole">
            <mc:AlternateContent xmlns:mc="http://schemas.openxmlformats.org/markup-compatibility/2006">
              <mc:Choice xmlns:v="urn:schemas-microsoft-com:vml" Requires="v">
                <p:oleObj spid="_x0000_s6154" name="Equation" r:id="rId4" imgW="1511280" imgH="711000" progId="Equation.3">
                  <p:embed/>
                </p:oleObj>
              </mc:Choice>
              <mc:Fallback>
                <p:oleObj name="Equation" r:id="rId4" imgW="1511280" imgH="711000" progId="Equation.3">
                  <p:embed/>
                  <p:pic>
                    <p:nvPicPr>
                      <p:cNvPr id="5122" name="Object 2">
                        <a:extLst>
                          <a:ext uri="{FF2B5EF4-FFF2-40B4-BE49-F238E27FC236}">
                            <a16:creationId xmlns:a16="http://schemas.microsoft.com/office/drawing/2014/main" id="{73EEB3DC-7671-4F94-BC96-8926E2E136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9731" y="2528887"/>
                        <a:ext cx="3048000" cy="1433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5" name="Text Box 7">
            <a:extLst>
              <a:ext uri="{FF2B5EF4-FFF2-40B4-BE49-F238E27FC236}">
                <a16:creationId xmlns:a16="http://schemas.microsoft.com/office/drawing/2014/main" id="{E9B10F22-AF9E-420D-A978-C8B7255254B8}"/>
              </a:ext>
            </a:extLst>
          </p:cNvPr>
          <p:cNvSpPr txBox="1">
            <a:spLocks noChangeArrowheads="1"/>
          </p:cNvSpPr>
          <p:nvPr/>
        </p:nvSpPr>
        <p:spPr bwMode="auto">
          <a:xfrm>
            <a:off x="5486400" y="4114801"/>
            <a:ext cx="4267200" cy="830263"/>
          </a:xfrm>
          <a:prstGeom prst="rect">
            <a:avLst/>
          </a:prstGeom>
          <a:noFill/>
          <a:ln w="9525">
            <a:noFill/>
            <a:miter lim="800000"/>
            <a:headEnd/>
            <a:tailEnd/>
          </a:ln>
        </p:spPr>
        <p:txBody>
          <a:bodyPr>
            <a:spAutoFit/>
          </a:bodyPr>
          <a:lstStyle/>
          <a:p>
            <a:pPr>
              <a:defRPr/>
            </a:pPr>
            <a:r>
              <a:rPr lang="en-US" sz="2400" dirty="0">
                <a:latin typeface="+mj-lt"/>
                <a:ea typeface="ＭＳ Ｐゴシック" charset="-128"/>
              </a:rPr>
              <a:t>(</a:t>
            </a:r>
            <a:r>
              <a:rPr lang="en-US" sz="2400" dirty="0" err="1">
                <a:latin typeface="+mj-lt"/>
                <a:ea typeface="ＭＳ Ｐゴシック" charset="-128"/>
              </a:rPr>
              <a:t>u,v</a:t>
            </a:r>
            <a:r>
              <a:rPr lang="en-US" sz="2400" dirty="0">
                <a:latin typeface="+mj-lt"/>
                <a:ea typeface="ＭＳ Ｐゴシック" charset="-128"/>
              </a:rPr>
              <a:t>)=(0,0), i.e. the columns are linearly independent.</a:t>
            </a:r>
          </a:p>
        </p:txBody>
      </p:sp>
      <p:sp>
        <p:nvSpPr>
          <p:cNvPr id="5126" name="Rectangle 8">
            <a:extLst>
              <a:ext uri="{FF2B5EF4-FFF2-40B4-BE49-F238E27FC236}">
                <a16:creationId xmlns:a16="http://schemas.microsoft.com/office/drawing/2014/main" id="{DD145577-427C-4FA8-9630-C4AD8C3C9099}"/>
              </a:ext>
            </a:extLst>
          </p:cNvPr>
          <p:cNvSpPr>
            <a:spLocks noChangeArrowheads="1"/>
          </p:cNvSpPr>
          <p:nvPr/>
        </p:nvSpPr>
        <p:spPr bwMode="auto">
          <a:xfrm>
            <a:off x="735623" y="2053433"/>
            <a:ext cx="8153400" cy="1905000"/>
          </a:xfrm>
          <a:prstGeom prst="rect">
            <a:avLst/>
          </a:prstGeom>
          <a:noFill/>
          <a:ln w="9525">
            <a:noFill/>
            <a:miter lim="800000"/>
            <a:headEnd/>
            <a:tailEnd/>
          </a:ln>
        </p:spPr>
        <p:txBody>
          <a:bodyPr/>
          <a:lstStyle/>
          <a:p>
            <a:pPr marL="342900" indent="-342900">
              <a:spcBef>
                <a:spcPct val="20000"/>
              </a:spcBef>
              <a:buFontTx/>
              <a:buChar char="•"/>
              <a:defRPr/>
            </a:pPr>
            <a:r>
              <a:rPr lang="en-US" sz="2400" dirty="0">
                <a:ea typeface="ＭＳ Ｐゴシック" charset="-128"/>
              </a:rPr>
              <a:t>A set of vectors is </a:t>
            </a:r>
            <a:r>
              <a:rPr lang="en-US" sz="2400" dirty="0">
                <a:solidFill>
                  <a:srgbClr val="FF0000"/>
                </a:solidFill>
                <a:ea typeface="ＭＳ Ｐゴシック" charset="-128"/>
              </a:rPr>
              <a:t>linearly independent </a:t>
            </a:r>
            <a:r>
              <a:rPr lang="en-US" sz="2400" dirty="0">
                <a:ea typeface="ＭＳ Ｐゴシック" charset="-128"/>
              </a:rPr>
              <a:t>if none of them can be written as a linear combination of the others.</a:t>
            </a:r>
          </a:p>
          <a:p>
            <a:pPr marL="342900" indent="-342900">
              <a:spcBef>
                <a:spcPct val="20000"/>
              </a:spcBef>
              <a:buFontTx/>
              <a:buChar char="•"/>
              <a:defRPr/>
            </a:pPr>
            <a:r>
              <a:rPr lang="en-US" sz="2400" dirty="0">
                <a:ea typeface="ＭＳ Ｐゴシック" charset="-128"/>
              </a:rPr>
              <a:t>Vectors v</a:t>
            </a:r>
            <a:r>
              <a:rPr lang="en-US" sz="2400" baseline="-25000" dirty="0">
                <a:ea typeface="ＭＳ Ｐゴシック" charset="-128"/>
              </a:rPr>
              <a:t>1</a:t>
            </a:r>
            <a:r>
              <a:rPr lang="en-US" sz="2400" dirty="0">
                <a:ea typeface="ＭＳ Ｐゴシック" charset="-128"/>
              </a:rPr>
              <a:t>,…,</a:t>
            </a:r>
            <a:r>
              <a:rPr lang="en-US" sz="2400" dirty="0" err="1">
                <a:ea typeface="ＭＳ Ｐゴシック" charset="-128"/>
              </a:rPr>
              <a:t>v</a:t>
            </a:r>
            <a:r>
              <a:rPr lang="en-US" sz="2400" baseline="-25000" dirty="0" err="1">
                <a:ea typeface="ＭＳ Ｐゴシック" charset="-128"/>
              </a:rPr>
              <a:t>k</a:t>
            </a:r>
            <a:r>
              <a:rPr lang="en-US" sz="2400" dirty="0">
                <a:ea typeface="ＭＳ Ｐゴシック" charset="-128"/>
              </a:rPr>
              <a:t> are linearly independent if c</a:t>
            </a:r>
            <a:r>
              <a:rPr lang="en-US" sz="2400" baseline="-25000" dirty="0">
                <a:ea typeface="ＭＳ Ｐゴシック" charset="-128"/>
              </a:rPr>
              <a:t>1</a:t>
            </a:r>
            <a:r>
              <a:rPr lang="en-US" sz="2400" dirty="0">
                <a:ea typeface="ＭＳ Ｐゴシック" charset="-128"/>
              </a:rPr>
              <a:t>v</a:t>
            </a:r>
            <a:r>
              <a:rPr lang="en-US" sz="2400" baseline="-25000" dirty="0">
                <a:ea typeface="ＭＳ Ｐゴシック" charset="-128"/>
              </a:rPr>
              <a:t>1</a:t>
            </a:r>
            <a:r>
              <a:rPr lang="en-US" sz="2400" dirty="0">
                <a:ea typeface="ＭＳ Ｐゴシック" charset="-128"/>
              </a:rPr>
              <a:t>+…+</a:t>
            </a:r>
            <a:r>
              <a:rPr lang="en-US" sz="2400" dirty="0" err="1">
                <a:ea typeface="ＭＳ Ｐゴシック" charset="-128"/>
              </a:rPr>
              <a:t>c</a:t>
            </a:r>
            <a:r>
              <a:rPr lang="en-US" sz="2400" baseline="-25000" dirty="0" err="1">
                <a:ea typeface="ＭＳ Ｐゴシック" charset="-128"/>
              </a:rPr>
              <a:t>k</a:t>
            </a:r>
            <a:r>
              <a:rPr lang="en-US" sz="2400" dirty="0" err="1">
                <a:ea typeface="ＭＳ Ｐゴシック" charset="-128"/>
              </a:rPr>
              <a:t>v</a:t>
            </a:r>
            <a:r>
              <a:rPr lang="en-US" sz="2400" baseline="-25000" dirty="0" err="1">
                <a:ea typeface="ＭＳ Ｐゴシック" charset="-128"/>
              </a:rPr>
              <a:t>k</a:t>
            </a:r>
            <a:r>
              <a:rPr lang="en-US" sz="2400" dirty="0">
                <a:ea typeface="ＭＳ Ｐゴシック" charset="-128"/>
              </a:rPr>
              <a:t> = 0 implies c</a:t>
            </a:r>
            <a:r>
              <a:rPr lang="en-US" sz="2400" baseline="-25000" dirty="0">
                <a:ea typeface="ＭＳ Ｐゴシック" charset="-128"/>
              </a:rPr>
              <a:t>1</a:t>
            </a:r>
            <a:r>
              <a:rPr lang="en-US" sz="2400" dirty="0">
                <a:ea typeface="ＭＳ Ｐゴシック" charset="-128"/>
              </a:rPr>
              <a:t>=…=c</a:t>
            </a:r>
            <a:r>
              <a:rPr lang="en-US" sz="2400" baseline="-25000" dirty="0">
                <a:ea typeface="ＭＳ Ｐゴシック" charset="-128"/>
              </a:rPr>
              <a:t>k</a:t>
            </a:r>
            <a:r>
              <a:rPr lang="en-US" sz="2400" dirty="0">
                <a:ea typeface="ＭＳ Ｐゴシック" charset="-128"/>
              </a:rPr>
              <a:t>=0</a:t>
            </a:r>
          </a:p>
        </p:txBody>
      </p:sp>
      <p:graphicFrame>
        <p:nvGraphicFramePr>
          <p:cNvPr id="5123" name="Object 3">
            <a:extLst>
              <a:ext uri="{FF2B5EF4-FFF2-40B4-BE49-F238E27FC236}">
                <a16:creationId xmlns:a16="http://schemas.microsoft.com/office/drawing/2014/main" id="{BDB53AFF-6B9F-4B59-95BE-E85E4C28380A}"/>
              </a:ext>
            </a:extLst>
          </p:cNvPr>
          <p:cNvGraphicFramePr>
            <a:graphicFrameLocks noGrp="1" noChangeAspect="1"/>
          </p:cNvGraphicFramePr>
          <p:nvPr>
            <p:ph sz="half" idx="1"/>
          </p:nvPr>
        </p:nvGraphicFramePr>
        <p:xfrm>
          <a:off x="2971801" y="3962400"/>
          <a:ext cx="1927225" cy="1225550"/>
        </p:xfrm>
        <a:graphic>
          <a:graphicData uri="http://schemas.openxmlformats.org/presentationml/2006/ole">
            <mc:AlternateContent xmlns:mc="http://schemas.openxmlformats.org/markup-compatibility/2006">
              <mc:Choice xmlns:v="urn:schemas-microsoft-com:vml" Requires="v">
                <p:oleObj spid="_x0000_s6155" name="Equation" r:id="rId6" imgW="1117440" imgH="711000" progId="Equation.3">
                  <p:embed/>
                </p:oleObj>
              </mc:Choice>
              <mc:Fallback>
                <p:oleObj name="Equation" r:id="rId6" imgW="1117440" imgH="711000" progId="Equation.3">
                  <p:embed/>
                  <p:pic>
                    <p:nvPicPr>
                      <p:cNvPr id="5123" name="Object 3">
                        <a:extLst>
                          <a:ext uri="{FF2B5EF4-FFF2-40B4-BE49-F238E27FC236}">
                            <a16:creationId xmlns:a16="http://schemas.microsoft.com/office/drawing/2014/main" id="{BDB53AFF-6B9F-4B59-95BE-E85E4C2838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1" y="3962400"/>
                        <a:ext cx="1927225"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7" name="TextBox 18">
            <a:extLst>
              <a:ext uri="{FF2B5EF4-FFF2-40B4-BE49-F238E27FC236}">
                <a16:creationId xmlns:a16="http://schemas.microsoft.com/office/drawing/2014/main" id="{3C11EE52-5795-4939-864E-FE44697C07EA}"/>
              </a:ext>
            </a:extLst>
          </p:cNvPr>
          <p:cNvSpPr txBox="1">
            <a:spLocks noChangeArrowheads="1"/>
          </p:cNvSpPr>
          <p:nvPr/>
        </p:nvSpPr>
        <p:spPr bwMode="auto">
          <a:xfrm>
            <a:off x="1828801" y="3886200"/>
            <a:ext cx="8667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a:t>e.g.</a:t>
            </a:r>
          </a:p>
        </p:txBody>
      </p:sp>
      <p:pic>
        <p:nvPicPr>
          <p:cNvPr id="5128" name="Picture 8">
            <a:extLst>
              <a:ext uri="{FF2B5EF4-FFF2-40B4-BE49-F238E27FC236}">
                <a16:creationId xmlns:a16="http://schemas.microsoft.com/office/drawing/2014/main" id="{F0F40179-AC64-4F98-9B3A-A4B4B5B3F6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9800" y="5257801"/>
            <a:ext cx="44640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7">
            <a:extLst>
              <a:ext uri="{FF2B5EF4-FFF2-40B4-BE49-F238E27FC236}">
                <a16:creationId xmlns:a16="http://schemas.microsoft.com/office/drawing/2014/main" id="{BDEDAEB6-F69A-4F2A-A563-B4FADA914829}"/>
              </a:ext>
            </a:extLst>
          </p:cNvPr>
          <p:cNvSpPr txBox="1">
            <a:spLocks noChangeArrowheads="1"/>
          </p:cNvSpPr>
          <p:nvPr/>
        </p:nvSpPr>
        <p:spPr bwMode="auto">
          <a:xfrm>
            <a:off x="7162800" y="5486401"/>
            <a:ext cx="2590800" cy="461963"/>
          </a:xfrm>
          <a:prstGeom prst="rect">
            <a:avLst/>
          </a:prstGeom>
          <a:noFill/>
          <a:ln w="9525">
            <a:noFill/>
            <a:miter lim="800000"/>
            <a:headEnd/>
            <a:tailEnd/>
          </a:ln>
        </p:spPr>
        <p:txBody>
          <a:bodyPr>
            <a:spAutoFit/>
          </a:bodyPr>
          <a:lstStyle/>
          <a:p>
            <a:pPr>
              <a:defRPr/>
            </a:pPr>
            <a:r>
              <a:rPr lang="en-US" sz="2400" dirty="0">
                <a:latin typeface="Arial" charset="0"/>
                <a:ea typeface="ＭＳ Ｐゴシック" charset="-128"/>
              </a:rPr>
              <a:t>x3 = −2x1 + x2</a:t>
            </a:r>
            <a:endParaRPr lang="en-US" sz="2400" dirty="0">
              <a:latin typeface="+mj-lt"/>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598552BD-5CF1-41D5-895E-45D36292B266}"/>
              </a:ext>
            </a:extLst>
          </p:cNvPr>
          <p:cNvSpPr>
            <a:spLocks noGrp="1" noChangeArrowheads="1"/>
          </p:cNvSpPr>
          <p:nvPr>
            <p:ph type="title"/>
          </p:nvPr>
        </p:nvSpPr>
        <p:spPr>
          <a:xfrm>
            <a:off x="675953" y="286512"/>
            <a:ext cx="10168128" cy="932687"/>
          </a:xfrm>
        </p:spPr>
        <p:txBody>
          <a:bodyPr/>
          <a:lstStyle/>
          <a:p>
            <a:r>
              <a:rPr lang="en-US" altLang="en-US" dirty="0">
                <a:ea typeface="ＭＳ Ｐゴシック" panose="020B0600070205080204" pitchFamily="34" charset="-128"/>
              </a:rPr>
              <a:t>Span of a vector space</a:t>
            </a:r>
          </a:p>
        </p:txBody>
      </p:sp>
      <p:sp>
        <p:nvSpPr>
          <p:cNvPr id="6148" name="Rectangle 6">
            <a:extLst>
              <a:ext uri="{FF2B5EF4-FFF2-40B4-BE49-F238E27FC236}">
                <a16:creationId xmlns:a16="http://schemas.microsoft.com/office/drawing/2014/main" id="{D5028A48-775E-4AD2-B306-6A60CFA7F1A3}"/>
              </a:ext>
            </a:extLst>
          </p:cNvPr>
          <p:cNvSpPr>
            <a:spLocks noChangeArrowheads="1"/>
          </p:cNvSpPr>
          <p:nvPr/>
        </p:nvSpPr>
        <p:spPr bwMode="auto">
          <a:xfrm>
            <a:off x="1981200" y="1219200"/>
            <a:ext cx="7315200" cy="1295400"/>
          </a:xfrm>
          <a:prstGeom prst="rect">
            <a:avLst/>
          </a:prstGeom>
          <a:noFill/>
          <a:ln w="9525">
            <a:noFill/>
            <a:miter lim="800000"/>
            <a:headEnd/>
            <a:tailEnd/>
          </a:ln>
        </p:spPr>
        <p:txBody>
          <a:bodyPr/>
          <a:lstStyle/>
          <a:p>
            <a:pPr marL="342900" indent="-342900">
              <a:spcBef>
                <a:spcPct val="20000"/>
              </a:spcBef>
              <a:buFontTx/>
              <a:buChar char="•"/>
              <a:defRPr/>
            </a:pPr>
            <a:r>
              <a:rPr lang="en-US" sz="2000" dirty="0">
                <a:ea typeface="ＭＳ Ｐゴシック" charset="-128"/>
              </a:rPr>
              <a:t>If all vectors in a vector space may be expressed as linear combinations of a set of vectors v</a:t>
            </a:r>
            <a:r>
              <a:rPr lang="en-US" sz="2000" baseline="-25000" dirty="0">
                <a:ea typeface="ＭＳ Ｐゴシック" charset="-128"/>
              </a:rPr>
              <a:t>1</a:t>
            </a:r>
            <a:r>
              <a:rPr lang="en-US" sz="2000" dirty="0">
                <a:ea typeface="ＭＳ Ｐゴシック" charset="-128"/>
              </a:rPr>
              <a:t>,…,</a:t>
            </a:r>
            <a:r>
              <a:rPr lang="en-US" sz="2000" dirty="0" err="1">
                <a:ea typeface="ＭＳ Ｐゴシック" charset="-128"/>
              </a:rPr>
              <a:t>v</a:t>
            </a:r>
            <a:r>
              <a:rPr lang="en-US" sz="2000" baseline="-25000" dirty="0" err="1">
                <a:ea typeface="ＭＳ Ｐゴシック" charset="-128"/>
              </a:rPr>
              <a:t>k</a:t>
            </a:r>
            <a:r>
              <a:rPr lang="en-US" sz="2000" dirty="0">
                <a:ea typeface="ＭＳ Ｐゴシック" charset="-128"/>
              </a:rPr>
              <a:t>, then v</a:t>
            </a:r>
            <a:r>
              <a:rPr lang="en-US" sz="2000" baseline="-25000" dirty="0">
                <a:ea typeface="ＭＳ Ｐゴシック" charset="-128"/>
              </a:rPr>
              <a:t>1</a:t>
            </a:r>
            <a:r>
              <a:rPr lang="en-US" sz="2000" dirty="0">
                <a:ea typeface="ＭＳ Ｐゴシック" charset="-128"/>
              </a:rPr>
              <a:t>,…,</a:t>
            </a:r>
            <a:r>
              <a:rPr lang="en-US" sz="2000" dirty="0" err="1">
                <a:ea typeface="ＭＳ Ｐゴシック" charset="-128"/>
              </a:rPr>
              <a:t>v</a:t>
            </a:r>
            <a:r>
              <a:rPr lang="en-US" sz="2000" baseline="-25000" dirty="0" err="1">
                <a:ea typeface="ＭＳ Ｐゴシック" charset="-128"/>
              </a:rPr>
              <a:t>k</a:t>
            </a:r>
            <a:r>
              <a:rPr lang="en-US" sz="2000" dirty="0">
                <a:ea typeface="ＭＳ Ｐゴシック" charset="-128"/>
              </a:rPr>
              <a:t> </a:t>
            </a:r>
            <a:r>
              <a:rPr lang="en-US" sz="2000" dirty="0">
                <a:solidFill>
                  <a:srgbClr val="FF0000"/>
                </a:solidFill>
                <a:ea typeface="ＭＳ Ｐゴシック" charset="-128"/>
              </a:rPr>
              <a:t>spans</a:t>
            </a:r>
            <a:r>
              <a:rPr lang="en-US" sz="2000" dirty="0">
                <a:ea typeface="ＭＳ Ｐゴシック" charset="-128"/>
              </a:rPr>
              <a:t> the space.</a:t>
            </a:r>
          </a:p>
          <a:p>
            <a:pPr marL="342900" indent="-342900">
              <a:spcBef>
                <a:spcPct val="20000"/>
              </a:spcBef>
              <a:buFontTx/>
              <a:buChar char="•"/>
              <a:defRPr/>
            </a:pPr>
            <a:r>
              <a:rPr lang="en-US" sz="2000" dirty="0">
                <a:ea typeface="ＭＳ Ｐゴシック" charset="-128"/>
              </a:rPr>
              <a:t>The cardinality of this set is the </a:t>
            </a:r>
            <a:r>
              <a:rPr lang="en-US" sz="2000" dirty="0">
                <a:solidFill>
                  <a:srgbClr val="FF0000"/>
                </a:solidFill>
                <a:ea typeface="ＭＳ Ｐゴシック" charset="-128"/>
              </a:rPr>
              <a:t>dimension</a:t>
            </a:r>
            <a:r>
              <a:rPr lang="en-US" sz="2000" dirty="0">
                <a:ea typeface="ＭＳ Ｐゴシック" charset="-128"/>
              </a:rPr>
              <a:t> of the vector space.</a:t>
            </a:r>
          </a:p>
          <a:p>
            <a:pPr marL="342900" indent="-342900">
              <a:spcBef>
                <a:spcPct val="20000"/>
              </a:spcBef>
              <a:buFontTx/>
              <a:buChar char="•"/>
              <a:defRPr/>
            </a:pPr>
            <a:endParaRPr lang="en-US" sz="2000" dirty="0">
              <a:ea typeface="ＭＳ Ｐゴシック" charset="-128"/>
            </a:endParaRPr>
          </a:p>
          <a:p>
            <a:pPr marL="342900" indent="-342900">
              <a:spcBef>
                <a:spcPct val="20000"/>
              </a:spcBef>
              <a:buFontTx/>
              <a:buChar char="•"/>
              <a:defRPr/>
            </a:pPr>
            <a:endParaRPr lang="en-US" sz="2000" dirty="0">
              <a:ea typeface="ＭＳ Ｐゴシック" charset="-128"/>
            </a:endParaRPr>
          </a:p>
          <a:p>
            <a:pPr marL="342900" indent="-342900">
              <a:spcBef>
                <a:spcPct val="20000"/>
              </a:spcBef>
              <a:buFontTx/>
              <a:buChar char="•"/>
              <a:defRPr/>
            </a:pPr>
            <a:endParaRPr lang="en-US" sz="2000" dirty="0">
              <a:ea typeface="ＭＳ Ｐゴシック" charset="-128"/>
            </a:endParaRPr>
          </a:p>
          <a:p>
            <a:pPr marL="342900" indent="-342900">
              <a:spcBef>
                <a:spcPct val="20000"/>
              </a:spcBef>
              <a:buFontTx/>
              <a:buChar char="•"/>
              <a:defRPr/>
            </a:pPr>
            <a:endParaRPr lang="en-US" sz="2000" dirty="0">
              <a:ea typeface="ＭＳ Ｐゴシック" charset="-128"/>
            </a:endParaRPr>
          </a:p>
          <a:p>
            <a:pPr marL="342900" indent="-342900">
              <a:spcBef>
                <a:spcPct val="20000"/>
              </a:spcBef>
              <a:buFontTx/>
              <a:buChar char="•"/>
              <a:defRPr/>
            </a:pPr>
            <a:endParaRPr lang="en-US" sz="2000" dirty="0">
              <a:ea typeface="ＭＳ Ｐゴシック" charset="-128"/>
            </a:endParaRPr>
          </a:p>
          <a:p>
            <a:pPr marL="342900" indent="-342900">
              <a:spcBef>
                <a:spcPct val="20000"/>
              </a:spcBef>
              <a:buFontTx/>
              <a:buChar char="•"/>
              <a:defRPr/>
            </a:pPr>
            <a:endParaRPr lang="en-US" sz="2000" dirty="0">
              <a:ea typeface="ＭＳ Ｐゴシック" charset="-128"/>
            </a:endParaRPr>
          </a:p>
          <a:p>
            <a:pPr marL="342900" indent="-342900">
              <a:spcBef>
                <a:spcPct val="20000"/>
              </a:spcBef>
              <a:buFontTx/>
              <a:buChar char="•"/>
              <a:defRPr/>
            </a:pPr>
            <a:endParaRPr lang="en-US" sz="2000" dirty="0">
              <a:ea typeface="ＭＳ Ｐゴシック" charset="-128"/>
            </a:endParaRPr>
          </a:p>
          <a:p>
            <a:pPr marL="342900" indent="-342900">
              <a:spcBef>
                <a:spcPct val="20000"/>
              </a:spcBef>
              <a:buFontTx/>
              <a:buChar char="•"/>
              <a:defRPr/>
            </a:pPr>
            <a:endParaRPr lang="en-US" sz="2000" dirty="0">
              <a:ea typeface="ＭＳ Ｐゴシック" charset="-128"/>
            </a:endParaRPr>
          </a:p>
          <a:p>
            <a:pPr marL="342900" lvl="1" indent="-342900">
              <a:spcBef>
                <a:spcPct val="20000"/>
              </a:spcBef>
              <a:buFontTx/>
              <a:buChar char="•"/>
              <a:defRPr/>
            </a:pPr>
            <a:r>
              <a:rPr lang="en-US" sz="2000" dirty="0">
                <a:ea typeface="ＭＳ Ｐゴシック" charset="-128"/>
              </a:rPr>
              <a:t>A </a:t>
            </a:r>
            <a:r>
              <a:rPr lang="en-US" sz="2000" dirty="0">
                <a:solidFill>
                  <a:srgbClr val="FF0000"/>
                </a:solidFill>
                <a:ea typeface="ＭＳ Ｐゴシック" charset="-128"/>
              </a:rPr>
              <a:t>basis</a:t>
            </a:r>
            <a:r>
              <a:rPr lang="en-US" sz="2000" dirty="0">
                <a:ea typeface="ＭＳ Ｐゴシック" charset="-128"/>
              </a:rPr>
              <a:t> is a maximal set of linearly independent vectors and a minimal set of spanning vectors of a vector space</a:t>
            </a:r>
          </a:p>
          <a:p>
            <a:pPr marL="342900" indent="-342900">
              <a:spcBef>
                <a:spcPct val="20000"/>
              </a:spcBef>
              <a:buFontTx/>
              <a:buChar char="•"/>
              <a:defRPr/>
            </a:pPr>
            <a:endParaRPr lang="en-US" sz="2000" dirty="0">
              <a:ea typeface="ＭＳ Ｐゴシック" charset="-128"/>
            </a:endParaRPr>
          </a:p>
          <a:p>
            <a:pPr marL="342900" indent="-342900">
              <a:spcBef>
                <a:spcPct val="20000"/>
              </a:spcBef>
              <a:defRPr/>
            </a:pPr>
            <a:endParaRPr lang="en-US" sz="2000" dirty="0">
              <a:ea typeface="ＭＳ Ｐゴシック" charset="-128"/>
            </a:endParaRPr>
          </a:p>
          <a:p>
            <a:pPr marL="342900" indent="-342900">
              <a:spcBef>
                <a:spcPct val="20000"/>
              </a:spcBef>
              <a:buFontTx/>
              <a:buChar char="•"/>
              <a:defRPr/>
            </a:pPr>
            <a:endParaRPr lang="en-US" sz="2000" dirty="0">
              <a:ea typeface="ＭＳ Ｐゴシック" charset="-128"/>
            </a:endParaRPr>
          </a:p>
          <a:p>
            <a:pPr marL="342900" indent="-342900">
              <a:spcBef>
                <a:spcPct val="20000"/>
              </a:spcBef>
              <a:buFontTx/>
              <a:buChar char="•"/>
              <a:defRPr/>
            </a:pPr>
            <a:endParaRPr lang="en-US" sz="2000" dirty="0">
              <a:ea typeface="ＭＳ Ｐゴシック" charset="-128"/>
            </a:endParaRPr>
          </a:p>
        </p:txBody>
      </p:sp>
      <p:grpSp>
        <p:nvGrpSpPr>
          <p:cNvPr id="6149" name="Group 26">
            <a:extLst>
              <a:ext uri="{FF2B5EF4-FFF2-40B4-BE49-F238E27FC236}">
                <a16:creationId xmlns:a16="http://schemas.microsoft.com/office/drawing/2014/main" id="{A908C0A1-BB35-41D1-8C05-092E66C84071}"/>
              </a:ext>
            </a:extLst>
          </p:cNvPr>
          <p:cNvGrpSpPr>
            <a:grpSpLocks/>
          </p:cNvGrpSpPr>
          <p:nvPr/>
        </p:nvGrpSpPr>
        <p:grpSpPr bwMode="auto">
          <a:xfrm>
            <a:off x="3886200" y="2895600"/>
            <a:ext cx="4724400" cy="2819400"/>
            <a:chOff x="4267200" y="3636962"/>
            <a:chExt cx="4724400" cy="2819400"/>
          </a:xfrm>
        </p:grpSpPr>
        <p:graphicFrame>
          <p:nvGraphicFramePr>
            <p:cNvPr id="6146" name="Object 2">
              <a:extLst>
                <a:ext uri="{FF2B5EF4-FFF2-40B4-BE49-F238E27FC236}">
                  <a16:creationId xmlns:a16="http://schemas.microsoft.com/office/drawing/2014/main" id="{10C02ADC-0DD4-48F0-8795-FE5BC3213FB5}"/>
                </a:ext>
              </a:extLst>
            </p:cNvPr>
            <p:cNvGraphicFramePr>
              <a:graphicFrameLocks noChangeAspect="1"/>
            </p:cNvGraphicFramePr>
            <p:nvPr/>
          </p:nvGraphicFramePr>
          <p:xfrm>
            <a:off x="6629400" y="3657600"/>
            <a:ext cx="2362200" cy="995362"/>
          </p:xfrm>
          <a:graphic>
            <a:graphicData uri="http://schemas.openxmlformats.org/presentationml/2006/ole">
              <mc:AlternateContent xmlns:mc="http://schemas.openxmlformats.org/markup-compatibility/2006">
                <mc:Choice xmlns:v="urn:schemas-microsoft-com:vml" Requires="v">
                  <p:oleObj spid="_x0000_s7174" name="Equation" r:id="rId3" imgW="1688760" imgH="711000" progId="Equation.3">
                    <p:embed/>
                  </p:oleObj>
                </mc:Choice>
                <mc:Fallback>
                  <p:oleObj name="Equation" r:id="rId3" imgW="1688760" imgH="711000" progId="Equation.3">
                    <p:embed/>
                    <p:pic>
                      <p:nvPicPr>
                        <p:cNvPr id="6146" name="Object 2">
                          <a:extLst>
                            <a:ext uri="{FF2B5EF4-FFF2-40B4-BE49-F238E27FC236}">
                              <a16:creationId xmlns:a16="http://schemas.microsoft.com/office/drawing/2014/main" id="{10C02ADC-0DD4-48F0-8795-FE5BC3213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3657600"/>
                          <a:ext cx="2362200" cy="995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1" name="Line 8">
              <a:extLst>
                <a:ext uri="{FF2B5EF4-FFF2-40B4-BE49-F238E27FC236}">
                  <a16:creationId xmlns:a16="http://schemas.microsoft.com/office/drawing/2014/main" id="{53ED66ED-7AE6-4E00-B704-956A236A4C61}"/>
                </a:ext>
              </a:extLst>
            </p:cNvPr>
            <p:cNvSpPr>
              <a:spLocks noChangeShapeType="1"/>
            </p:cNvSpPr>
            <p:nvPr/>
          </p:nvSpPr>
          <p:spPr bwMode="auto">
            <a:xfrm>
              <a:off x="4876800" y="3636962"/>
              <a:ext cx="0"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2" name="Line 9">
              <a:extLst>
                <a:ext uri="{FF2B5EF4-FFF2-40B4-BE49-F238E27FC236}">
                  <a16:creationId xmlns:a16="http://schemas.microsoft.com/office/drawing/2014/main" id="{8F337E96-F3E7-485C-A57E-22B30F3BBDAF}"/>
                </a:ext>
              </a:extLst>
            </p:cNvPr>
            <p:cNvSpPr>
              <a:spLocks noChangeShapeType="1"/>
            </p:cNvSpPr>
            <p:nvPr/>
          </p:nvSpPr>
          <p:spPr bwMode="auto">
            <a:xfrm>
              <a:off x="4876800" y="5618162"/>
              <a:ext cx="1981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3" name="Line 10">
              <a:extLst>
                <a:ext uri="{FF2B5EF4-FFF2-40B4-BE49-F238E27FC236}">
                  <a16:creationId xmlns:a16="http://schemas.microsoft.com/office/drawing/2014/main" id="{62229939-CCDB-4092-BC85-B03FAE88F479}"/>
                </a:ext>
              </a:extLst>
            </p:cNvPr>
            <p:cNvSpPr>
              <a:spLocks noChangeShapeType="1"/>
            </p:cNvSpPr>
            <p:nvPr/>
          </p:nvSpPr>
          <p:spPr bwMode="auto">
            <a:xfrm flipH="1">
              <a:off x="4267200" y="5618162"/>
              <a:ext cx="6096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4" name="Line 14">
              <a:extLst>
                <a:ext uri="{FF2B5EF4-FFF2-40B4-BE49-F238E27FC236}">
                  <a16:creationId xmlns:a16="http://schemas.microsoft.com/office/drawing/2014/main" id="{1FA7F48B-7742-4CA8-8424-BC18DE568A68}"/>
                </a:ext>
              </a:extLst>
            </p:cNvPr>
            <p:cNvSpPr>
              <a:spLocks noChangeShapeType="1"/>
            </p:cNvSpPr>
            <p:nvPr/>
          </p:nvSpPr>
          <p:spPr bwMode="auto">
            <a:xfrm flipV="1">
              <a:off x="4876800" y="4627562"/>
              <a:ext cx="0" cy="990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55" name="Line 15">
              <a:extLst>
                <a:ext uri="{FF2B5EF4-FFF2-40B4-BE49-F238E27FC236}">
                  <a16:creationId xmlns:a16="http://schemas.microsoft.com/office/drawing/2014/main" id="{F9FCAB53-788D-4C83-A793-CCD6FF2EC5F2}"/>
                </a:ext>
              </a:extLst>
            </p:cNvPr>
            <p:cNvSpPr>
              <a:spLocks noChangeShapeType="1"/>
            </p:cNvSpPr>
            <p:nvPr/>
          </p:nvSpPr>
          <p:spPr bwMode="auto">
            <a:xfrm flipV="1">
              <a:off x="4876800" y="5618162"/>
              <a:ext cx="8382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56" name="Line 16">
              <a:extLst>
                <a:ext uri="{FF2B5EF4-FFF2-40B4-BE49-F238E27FC236}">
                  <a16:creationId xmlns:a16="http://schemas.microsoft.com/office/drawing/2014/main" id="{B25A6DB8-8A38-4929-881D-7D1100F35F30}"/>
                </a:ext>
              </a:extLst>
            </p:cNvPr>
            <p:cNvSpPr>
              <a:spLocks noChangeShapeType="1"/>
            </p:cNvSpPr>
            <p:nvPr/>
          </p:nvSpPr>
          <p:spPr bwMode="auto">
            <a:xfrm flipH="1">
              <a:off x="4495800" y="5618162"/>
              <a:ext cx="381000" cy="533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57" name="Text Box 20">
              <a:extLst>
                <a:ext uri="{FF2B5EF4-FFF2-40B4-BE49-F238E27FC236}">
                  <a16:creationId xmlns:a16="http://schemas.microsoft.com/office/drawing/2014/main" id="{03878380-D5C0-4714-82C2-1C8540B73D49}"/>
                </a:ext>
              </a:extLst>
            </p:cNvPr>
            <p:cNvSpPr txBox="1">
              <a:spLocks noChangeArrowheads="1"/>
            </p:cNvSpPr>
            <p:nvPr/>
          </p:nvSpPr>
          <p:spPr bwMode="auto">
            <a:xfrm>
              <a:off x="4876800" y="4322762"/>
              <a:ext cx="844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(0,0,1)</a:t>
              </a:r>
            </a:p>
          </p:txBody>
        </p:sp>
        <p:sp>
          <p:nvSpPr>
            <p:cNvPr id="6158" name="Text Box 21">
              <a:extLst>
                <a:ext uri="{FF2B5EF4-FFF2-40B4-BE49-F238E27FC236}">
                  <a16:creationId xmlns:a16="http://schemas.microsoft.com/office/drawing/2014/main" id="{137C2175-CC63-4C33-B5CD-C5013ACB441F}"/>
                </a:ext>
              </a:extLst>
            </p:cNvPr>
            <p:cNvSpPr txBox="1">
              <a:spLocks noChangeArrowheads="1"/>
            </p:cNvSpPr>
            <p:nvPr/>
          </p:nvSpPr>
          <p:spPr bwMode="auto">
            <a:xfrm>
              <a:off x="5638800" y="5237162"/>
              <a:ext cx="844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(0,1,0)</a:t>
              </a:r>
            </a:p>
          </p:txBody>
        </p:sp>
        <p:sp>
          <p:nvSpPr>
            <p:cNvPr id="6159" name="Text Box 22">
              <a:extLst>
                <a:ext uri="{FF2B5EF4-FFF2-40B4-BE49-F238E27FC236}">
                  <a16:creationId xmlns:a16="http://schemas.microsoft.com/office/drawing/2014/main" id="{A274C9F3-9EDD-4775-8387-B499A630DCF6}"/>
                </a:ext>
              </a:extLst>
            </p:cNvPr>
            <p:cNvSpPr txBox="1">
              <a:spLocks noChangeArrowheads="1"/>
            </p:cNvSpPr>
            <p:nvPr/>
          </p:nvSpPr>
          <p:spPr bwMode="auto">
            <a:xfrm>
              <a:off x="4572000" y="5999162"/>
              <a:ext cx="844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(1,0,0)</a:t>
              </a:r>
            </a:p>
          </p:txBody>
        </p:sp>
        <p:sp>
          <p:nvSpPr>
            <p:cNvPr id="6160" name="Line 26">
              <a:extLst>
                <a:ext uri="{FF2B5EF4-FFF2-40B4-BE49-F238E27FC236}">
                  <a16:creationId xmlns:a16="http://schemas.microsoft.com/office/drawing/2014/main" id="{67413B1C-B5E9-43BB-B052-2D09DCF54F50}"/>
                </a:ext>
              </a:extLst>
            </p:cNvPr>
            <p:cNvSpPr>
              <a:spLocks noChangeShapeType="1"/>
            </p:cNvSpPr>
            <p:nvPr/>
          </p:nvSpPr>
          <p:spPr bwMode="auto">
            <a:xfrm flipV="1">
              <a:off x="4876800" y="4398962"/>
              <a:ext cx="1524000" cy="1219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6150" name="TextBox 18">
            <a:extLst>
              <a:ext uri="{FF2B5EF4-FFF2-40B4-BE49-F238E27FC236}">
                <a16:creationId xmlns:a16="http://schemas.microsoft.com/office/drawing/2014/main" id="{60A3E3A3-B095-4574-B88D-0FA4726E9DCB}"/>
              </a:ext>
            </a:extLst>
          </p:cNvPr>
          <p:cNvSpPr txBox="1">
            <a:spLocks noChangeArrowheads="1"/>
          </p:cNvSpPr>
          <p:nvPr/>
        </p:nvSpPr>
        <p:spPr bwMode="auto">
          <a:xfrm>
            <a:off x="3276601" y="2971800"/>
            <a:ext cx="8667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a:t>e.g.</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468279D3-40B2-48FC-AF8B-25F6E819EE04}"/>
              </a:ext>
            </a:extLst>
          </p:cNvPr>
          <p:cNvSpPr>
            <a:spLocks noGrp="1"/>
          </p:cNvSpPr>
          <p:nvPr>
            <p:ph type="title"/>
          </p:nvPr>
        </p:nvSpPr>
        <p:spPr>
          <a:xfrm>
            <a:off x="2022475" y="484188"/>
            <a:ext cx="7556500" cy="887412"/>
          </a:xfrm>
        </p:spPr>
        <p:txBody>
          <a:bodyPr/>
          <a:lstStyle/>
          <a:p>
            <a:r>
              <a:rPr lang="en-US" altLang="en-US">
                <a:ea typeface="ＭＳ Ｐゴシック" panose="020B0600070205080204" pitchFamily="34" charset="-128"/>
              </a:rPr>
              <a:t>Rank of a Matrix</a:t>
            </a:r>
          </a:p>
        </p:txBody>
      </p:sp>
      <p:sp>
        <p:nvSpPr>
          <p:cNvPr id="32771" name="Content Placeholder 2">
            <a:extLst>
              <a:ext uri="{FF2B5EF4-FFF2-40B4-BE49-F238E27FC236}">
                <a16:creationId xmlns:a16="http://schemas.microsoft.com/office/drawing/2014/main" id="{C37C6C04-454D-4F40-8615-29BC89A0DE10}"/>
              </a:ext>
            </a:extLst>
          </p:cNvPr>
          <p:cNvSpPr>
            <a:spLocks noGrp="1"/>
          </p:cNvSpPr>
          <p:nvPr>
            <p:ph idx="1"/>
          </p:nvPr>
        </p:nvSpPr>
        <p:spPr>
          <a:xfrm>
            <a:off x="1905000" y="1447801"/>
            <a:ext cx="8077200" cy="4144963"/>
          </a:xfrm>
        </p:spPr>
        <p:txBody>
          <a:bodyPr>
            <a:normAutofit fontScale="92500"/>
          </a:bodyPr>
          <a:lstStyle/>
          <a:p>
            <a:r>
              <a:rPr lang="en-US" altLang="en-US" dirty="0">
                <a:ea typeface="ＭＳ Ｐゴシック" panose="020B0600070205080204" pitchFamily="34" charset="-128"/>
              </a:rPr>
              <a:t>rank(A) (the rank of a m-by-n matrix A) is</a:t>
            </a:r>
          </a:p>
          <a:p>
            <a:pPr lvl="1">
              <a:buFont typeface="Wingdings" panose="05000000000000000000" pitchFamily="2" charset="2"/>
              <a:buNone/>
            </a:pPr>
            <a:r>
              <a:rPr lang="en-US" altLang="en-US" dirty="0">
                <a:ea typeface="ＭＳ Ｐゴシック" panose="020B0600070205080204" pitchFamily="34" charset="-128"/>
              </a:rPr>
              <a:t>The maximal number of linearly independent columns</a:t>
            </a:r>
          </a:p>
          <a:p>
            <a:pPr lvl="1">
              <a:buFont typeface="Wingdings" panose="05000000000000000000" pitchFamily="2" charset="2"/>
              <a:buNone/>
            </a:pPr>
            <a:r>
              <a:rPr lang="en-US" altLang="en-US" dirty="0">
                <a:ea typeface="ＭＳ Ｐゴシック" panose="020B0600070205080204" pitchFamily="34" charset="-128"/>
              </a:rPr>
              <a:t>=The maximal number of linearly independent rows</a:t>
            </a:r>
          </a:p>
          <a:p>
            <a:pPr lvl="1">
              <a:buFont typeface="Wingdings" panose="05000000000000000000" pitchFamily="2" charset="2"/>
              <a:buNone/>
            </a:pPr>
            <a:r>
              <a:rPr lang="en-US" altLang="en-US" dirty="0">
                <a:ea typeface="ＭＳ Ｐゴシック" panose="020B0600070205080204" pitchFamily="34" charset="-128"/>
              </a:rPr>
              <a:t>=The dimension of col(A)</a:t>
            </a:r>
          </a:p>
          <a:p>
            <a:pPr lvl="1">
              <a:buFont typeface="Wingdings" panose="05000000000000000000" pitchFamily="2" charset="2"/>
              <a:buNone/>
            </a:pPr>
            <a:r>
              <a:rPr lang="en-US" altLang="en-US" dirty="0">
                <a:ea typeface="ＭＳ Ｐゴシック" panose="020B0600070205080204" pitchFamily="34" charset="-128"/>
              </a:rPr>
              <a:t>=The dimension of row(A)</a:t>
            </a:r>
          </a:p>
          <a:p>
            <a:r>
              <a:rPr lang="en-US" altLang="en-US" dirty="0">
                <a:ea typeface="ＭＳ Ｐゴシック" panose="020B0600070205080204" pitchFamily="34" charset="-128"/>
              </a:rPr>
              <a:t>If A is n by m, then</a:t>
            </a:r>
          </a:p>
          <a:p>
            <a:pPr lvl="1"/>
            <a:r>
              <a:rPr lang="en-US" altLang="en-US" dirty="0">
                <a:ea typeface="ＭＳ Ｐゴシック" panose="020B0600070205080204" pitchFamily="34" charset="-128"/>
              </a:rPr>
              <a:t>rank(A)&lt;= min(</a:t>
            </a:r>
            <a:r>
              <a:rPr lang="en-US" altLang="en-US" dirty="0" err="1">
                <a:ea typeface="ＭＳ Ｐゴシック" panose="020B0600070205080204" pitchFamily="34" charset="-128"/>
              </a:rPr>
              <a:t>m,n</a:t>
            </a:r>
            <a:r>
              <a:rPr lang="en-US" altLang="en-US" dirty="0">
                <a:ea typeface="ＭＳ Ｐゴシック" panose="020B0600070205080204" pitchFamily="34" charset="-128"/>
              </a:rPr>
              <a:t>)</a:t>
            </a:r>
          </a:p>
          <a:p>
            <a:pPr lvl="1"/>
            <a:r>
              <a:rPr lang="en-US" altLang="en-US" dirty="0">
                <a:ea typeface="ＭＳ Ｐゴシック" panose="020B0600070205080204" pitchFamily="34" charset="-128"/>
              </a:rPr>
              <a:t>If n=rank(A), then A has full row rank</a:t>
            </a:r>
          </a:p>
          <a:p>
            <a:pPr lvl="1"/>
            <a:r>
              <a:rPr lang="en-US" altLang="en-US" dirty="0">
                <a:ea typeface="ＭＳ Ｐゴシック" panose="020B0600070205080204" pitchFamily="34" charset="-128"/>
              </a:rPr>
              <a:t>If m=rank(A), then A has full column rank</a:t>
            </a:r>
            <a:endParaRPr lang="en-US" altLang="en-US" dirty="0">
              <a:solidFill>
                <a:schemeClr val="tx1"/>
              </a:solidFill>
              <a:ea typeface="ＭＳ Ｐゴシック" panose="020B0600070205080204" pitchFamily="34" charset="-128"/>
            </a:endParaRPr>
          </a:p>
        </p:txBody>
      </p:sp>
      <p:pic>
        <p:nvPicPr>
          <p:cNvPr id="33796" name="Picture 4">
            <a:extLst>
              <a:ext uri="{FF2B5EF4-FFF2-40B4-BE49-F238E27FC236}">
                <a16:creationId xmlns:a16="http://schemas.microsoft.com/office/drawing/2014/main" id="{37228657-3754-4454-9A46-3E915E9D11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2971800"/>
            <a:ext cx="10858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2">
            <a:extLst>
              <a:ext uri="{FF2B5EF4-FFF2-40B4-BE49-F238E27FC236}">
                <a16:creationId xmlns:a16="http://schemas.microsoft.com/office/drawing/2014/main" id="{1DCA319B-3A64-431F-8EC4-66B46F17A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2895600"/>
            <a:ext cx="102870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1">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1">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8872E57-A9D4-4EAB-8BE0-35F1D1ADEE81}"/>
              </a:ext>
            </a:extLst>
          </p:cNvPr>
          <p:cNvSpPr>
            <a:spLocks noGrp="1" noChangeArrowheads="1"/>
          </p:cNvSpPr>
          <p:nvPr>
            <p:ph type="title"/>
          </p:nvPr>
        </p:nvSpPr>
        <p:spPr/>
        <p:txBody>
          <a:bodyPr/>
          <a:lstStyle/>
          <a:p>
            <a:r>
              <a:rPr lang="en-US" altLang="en-US">
                <a:ea typeface="ＭＳ Ｐゴシック" panose="020B0600070205080204" pitchFamily="34" charset="-128"/>
              </a:rPr>
              <a:t>Inverse of a matrix</a:t>
            </a:r>
          </a:p>
        </p:txBody>
      </p:sp>
      <p:sp>
        <p:nvSpPr>
          <p:cNvPr id="34819" name="Rectangle 3">
            <a:extLst>
              <a:ext uri="{FF2B5EF4-FFF2-40B4-BE49-F238E27FC236}">
                <a16:creationId xmlns:a16="http://schemas.microsoft.com/office/drawing/2014/main" id="{F60B7A9E-EEA4-4D83-94A2-33C2D943B8BB}"/>
              </a:ext>
            </a:extLst>
          </p:cNvPr>
          <p:cNvSpPr>
            <a:spLocks noGrp="1" noChangeArrowheads="1"/>
          </p:cNvSpPr>
          <p:nvPr>
            <p:ph type="body" idx="1"/>
          </p:nvPr>
        </p:nvSpPr>
        <p:spPr>
          <a:xfrm>
            <a:off x="2057400" y="1371601"/>
            <a:ext cx="7556500" cy="4144963"/>
          </a:xfrm>
        </p:spPr>
        <p:txBody>
          <a:bodyPr>
            <a:normAutofit lnSpcReduction="10000"/>
          </a:bodyPr>
          <a:lstStyle/>
          <a:p>
            <a:r>
              <a:rPr lang="en-US" altLang="en-US" sz="3200" dirty="0">
                <a:ea typeface="ＭＳ Ｐゴシック" panose="020B0600070205080204" pitchFamily="34" charset="-128"/>
              </a:rPr>
              <a:t> </a:t>
            </a:r>
            <a:r>
              <a:rPr lang="en-US" altLang="en-US" dirty="0">
                <a:ea typeface="ＭＳ Ｐゴシック" panose="020B0600070205080204" pitchFamily="34" charset="-128"/>
              </a:rPr>
              <a:t>Inverse of a square matrix A, denoted by A</a:t>
            </a:r>
            <a:r>
              <a:rPr lang="en-US" altLang="en-US" baseline="30000" dirty="0">
                <a:ea typeface="ＭＳ Ｐゴシック" panose="020B0600070205080204" pitchFamily="34" charset="-128"/>
              </a:rPr>
              <a:t>-1 </a:t>
            </a:r>
            <a:r>
              <a:rPr lang="en-US" altLang="en-US" dirty="0">
                <a:ea typeface="ＭＳ Ｐゴシック" panose="020B0600070205080204" pitchFamily="34" charset="-128"/>
              </a:rPr>
              <a:t>is the </a:t>
            </a:r>
            <a:r>
              <a:rPr lang="en-US" altLang="en-US" i="1" dirty="0">
                <a:ea typeface="ＭＳ Ｐゴシック" panose="020B0600070205080204" pitchFamily="34" charset="-128"/>
              </a:rPr>
              <a:t>unique</a:t>
            </a:r>
            <a:r>
              <a:rPr lang="en-US" altLang="en-US" dirty="0">
                <a:ea typeface="ＭＳ Ｐゴシック" panose="020B0600070205080204" pitchFamily="34" charset="-128"/>
              </a:rPr>
              <a:t> matrix </a:t>
            </a:r>
            <a:r>
              <a:rPr lang="en-US" altLang="en-US" dirty="0" err="1">
                <a:ea typeface="ＭＳ Ｐゴシック" panose="020B0600070205080204" pitchFamily="34" charset="-128"/>
              </a:rPr>
              <a:t>s.t.</a:t>
            </a:r>
            <a:endParaRPr lang="en-US" altLang="en-US" sz="3200" baseline="30000" dirty="0">
              <a:ea typeface="ＭＳ Ｐゴシック" panose="020B0600070205080204" pitchFamily="34" charset="-128"/>
            </a:endParaRPr>
          </a:p>
          <a:p>
            <a:pPr lvl="1"/>
            <a:r>
              <a:rPr lang="en-US" altLang="en-US" dirty="0">
                <a:solidFill>
                  <a:schemeClr val="tx1"/>
                </a:solidFill>
                <a:ea typeface="ＭＳ Ｐゴシック" panose="020B0600070205080204" pitchFamily="34" charset="-128"/>
              </a:rPr>
              <a:t> AA</a:t>
            </a:r>
            <a:r>
              <a:rPr lang="en-US" altLang="en-US" baseline="30000" dirty="0">
                <a:solidFill>
                  <a:schemeClr val="tx1"/>
                </a:solidFill>
                <a:ea typeface="ＭＳ Ｐゴシック" panose="020B0600070205080204" pitchFamily="34" charset="-128"/>
              </a:rPr>
              <a:t>-1 </a:t>
            </a:r>
            <a:r>
              <a:rPr lang="en-US" altLang="en-US" dirty="0">
                <a:solidFill>
                  <a:schemeClr val="tx1"/>
                </a:solidFill>
                <a:ea typeface="ＭＳ Ｐゴシック" panose="020B0600070205080204" pitchFamily="34" charset="-128"/>
              </a:rPr>
              <a:t>=A</a:t>
            </a:r>
            <a:r>
              <a:rPr lang="en-US" altLang="en-US" baseline="30000" dirty="0">
                <a:solidFill>
                  <a:schemeClr val="tx1"/>
                </a:solidFill>
                <a:ea typeface="ＭＳ Ｐゴシック" panose="020B0600070205080204" pitchFamily="34" charset="-128"/>
              </a:rPr>
              <a:t>-1</a:t>
            </a:r>
            <a:r>
              <a:rPr lang="en-US" altLang="en-US" dirty="0">
                <a:solidFill>
                  <a:schemeClr val="tx1"/>
                </a:solidFill>
                <a:ea typeface="ＭＳ Ｐゴシック" panose="020B0600070205080204" pitchFamily="34" charset="-128"/>
              </a:rPr>
              <a:t>A=I (identity matrix)</a:t>
            </a:r>
          </a:p>
          <a:p>
            <a:r>
              <a:rPr lang="en-US" altLang="en-US" sz="3200" dirty="0">
                <a:ea typeface="ＭＳ Ｐゴシック" panose="020B0600070205080204" pitchFamily="34" charset="-128"/>
              </a:rPr>
              <a:t> </a:t>
            </a:r>
            <a:r>
              <a:rPr lang="en-US" altLang="en-US" dirty="0">
                <a:ea typeface="ＭＳ Ｐゴシック" panose="020B0600070205080204" pitchFamily="34" charset="-128"/>
              </a:rPr>
              <a:t>If A</a:t>
            </a:r>
            <a:r>
              <a:rPr lang="en-US" altLang="en-US" baseline="30000" dirty="0">
                <a:ea typeface="ＭＳ Ｐゴシック" panose="020B0600070205080204" pitchFamily="34" charset="-128"/>
              </a:rPr>
              <a:t>-1</a:t>
            </a:r>
            <a:r>
              <a:rPr lang="en-US" altLang="en-US" dirty="0">
                <a:ea typeface="ＭＳ Ｐゴシック" panose="020B0600070205080204" pitchFamily="34" charset="-128"/>
              </a:rPr>
              <a:t> and B</a:t>
            </a:r>
            <a:r>
              <a:rPr lang="en-US" altLang="en-US" baseline="30000" dirty="0">
                <a:ea typeface="ＭＳ Ｐゴシック" panose="020B0600070205080204" pitchFamily="34" charset="-128"/>
              </a:rPr>
              <a:t>-1</a:t>
            </a:r>
            <a:r>
              <a:rPr lang="en-US" altLang="en-US" dirty="0">
                <a:ea typeface="ＭＳ Ｐゴシック" panose="020B0600070205080204" pitchFamily="34" charset="-128"/>
              </a:rPr>
              <a:t> exist, then </a:t>
            </a:r>
            <a:endParaRPr lang="en-US" altLang="en-US" sz="3200" dirty="0">
              <a:ea typeface="ＭＳ Ｐゴシック" panose="020B0600070205080204" pitchFamily="34" charset="-128"/>
            </a:endParaRPr>
          </a:p>
          <a:p>
            <a:pPr lvl="1"/>
            <a:r>
              <a:rPr lang="en-US" altLang="en-US" dirty="0">
                <a:solidFill>
                  <a:schemeClr val="tx1"/>
                </a:solidFill>
                <a:ea typeface="ＭＳ Ｐゴシック" panose="020B0600070205080204" pitchFamily="34" charset="-128"/>
              </a:rPr>
              <a:t>(AB)</a:t>
            </a:r>
            <a:r>
              <a:rPr lang="en-US" altLang="en-US" baseline="30000" dirty="0">
                <a:solidFill>
                  <a:schemeClr val="tx1"/>
                </a:solidFill>
                <a:ea typeface="ＭＳ Ｐゴシック" panose="020B0600070205080204" pitchFamily="34" charset="-128"/>
              </a:rPr>
              <a:t>-1</a:t>
            </a:r>
            <a:r>
              <a:rPr lang="en-US" altLang="en-US" dirty="0">
                <a:solidFill>
                  <a:schemeClr val="tx1"/>
                </a:solidFill>
                <a:ea typeface="ＭＳ Ｐゴシック" panose="020B0600070205080204" pitchFamily="34" charset="-128"/>
              </a:rPr>
              <a:t> = B</a:t>
            </a:r>
            <a:r>
              <a:rPr lang="en-US" altLang="en-US" baseline="30000" dirty="0">
                <a:solidFill>
                  <a:schemeClr val="tx1"/>
                </a:solidFill>
                <a:ea typeface="ＭＳ Ｐゴシック" panose="020B0600070205080204" pitchFamily="34" charset="-128"/>
              </a:rPr>
              <a:t>-1</a:t>
            </a:r>
            <a:r>
              <a:rPr lang="en-US" altLang="en-US" dirty="0">
                <a:solidFill>
                  <a:schemeClr val="tx1"/>
                </a:solidFill>
                <a:ea typeface="ＭＳ Ｐゴシック" panose="020B0600070205080204" pitchFamily="34" charset="-128"/>
              </a:rPr>
              <a:t>A</a:t>
            </a:r>
            <a:r>
              <a:rPr lang="en-US" altLang="en-US" baseline="30000" dirty="0">
                <a:solidFill>
                  <a:schemeClr val="tx1"/>
                </a:solidFill>
                <a:ea typeface="ＭＳ Ｐゴシック" panose="020B0600070205080204" pitchFamily="34" charset="-128"/>
              </a:rPr>
              <a:t>-1</a:t>
            </a:r>
            <a:r>
              <a:rPr lang="en-US" altLang="en-US" dirty="0">
                <a:solidFill>
                  <a:schemeClr val="tx1"/>
                </a:solidFill>
                <a:ea typeface="ＭＳ Ｐゴシック" panose="020B0600070205080204" pitchFamily="34" charset="-128"/>
              </a:rPr>
              <a:t>,</a:t>
            </a:r>
          </a:p>
          <a:p>
            <a:pPr lvl="1"/>
            <a:r>
              <a:rPr lang="en-US" altLang="en-US" dirty="0">
                <a:solidFill>
                  <a:schemeClr val="tx1"/>
                </a:solidFill>
                <a:ea typeface="ＭＳ Ｐゴシック" panose="020B0600070205080204" pitchFamily="34" charset="-128"/>
              </a:rPr>
              <a:t>(A</a:t>
            </a:r>
            <a:r>
              <a:rPr lang="en-US" altLang="en-US" baseline="30000" dirty="0">
                <a:solidFill>
                  <a:schemeClr val="tx1"/>
                </a:solidFill>
                <a:ea typeface="ＭＳ Ｐゴシック" panose="020B0600070205080204" pitchFamily="34" charset="-128"/>
              </a:rPr>
              <a:t>T</a:t>
            </a:r>
            <a:r>
              <a:rPr lang="en-US" altLang="en-US" dirty="0">
                <a:solidFill>
                  <a:schemeClr val="tx1"/>
                </a:solidFill>
                <a:ea typeface="ＭＳ Ｐゴシック" panose="020B0600070205080204" pitchFamily="34" charset="-128"/>
              </a:rPr>
              <a:t>)</a:t>
            </a:r>
            <a:r>
              <a:rPr lang="en-US" altLang="en-US" baseline="30000" dirty="0">
                <a:solidFill>
                  <a:schemeClr val="tx1"/>
                </a:solidFill>
                <a:ea typeface="ＭＳ Ｐゴシック" panose="020B0600070205080204" pitchFamily="34" charset="-128"/>
              </a:rPr>
              <a:t>-1</a:t>
            </a:r>
            <a:r>
              <a:rPr lang="en-US" altLang="en-US" dirty="0">
                <a:solidFill>
                  <a:schemeClr val="tx1"/>
                </a:solidFill>
                <a:ea typeface="ＭＳ Ｐゴシック" panose="020B0600070205080204" pitchFamily="34" charset="-128"/>
              </a:rPr>
              <a:t> = (A</a:t>
            </a:r>
            <a:r>
              <a:rPr lang="en-US" altLang="en-US" baseline="30000" dirty="0">
                <a:solidFill>
                  <a:schemeClr val="tx1"/>
                </a:solidFill>
                <a:ea typeface="ＭＳ Ｐゴシック" panose="020B0600070205080204" pitchFamily="34" charset="-128"/>
              </a:rPr>
              <a:t>-1</a:t>
            </a:r>
            <a:r>
              <a:rPr lang="en-US" altLang="en-US" dirty="0">
                <a:solidFill>
                  <a:schemeClr val="tx1"/>
                </a:solidFill>
                <a:ea typeface="ＭＳ Ｐゴシック" panose="020B0600070205080204" pitchFamily="34" charset="-128"/>
              </a:rPr>
              <a:t>)</a:t>
            </a:r>
            <a:r>
              <a:rPr lang="en-US" altLang="en-US" baseline="30000" dirty="0">
                <a:solidFill>
                  <a:schemeClr val="tx1"/>
                </a:solidFill>
                <a:ea typeface="ＭＳ Ｐゴシック" panose="020B0600070205080204" pitchFamily="34" charset="-128"/>
              </a:rPr>
              <a:t>T</a:t>
            </a:r>
          </a:p>
          <a:p>
            <a:r>
              <a:rPr lang="en-US" altLang="en-US" sz="2400" dirty="0">
                <a:ea typeface="ＭＳ Ｐゴシック" panose="020B0600070205080204" pitchFamily="34" charset="-128"/>
              </a:rPr>
              <a:t> </a:t>
            </a:r>
            <a:r>
              <a:rPr lang="en-US" altLang="en-US" dirty="0">
                <a:ea typeface="ＭＳ Ｐゴシック" panose="020B0600070205080204" pitchFamily="34" charset="-128"/>
              </a:rPr>
              <a:t>For orthonormal matrices </a:t>
            </a:r>
          </a:p>
          <a:p>
            <a:r>
              <a:rPr lang="en-US" altLang="en-US" dirty="0">
                <a:ea typeface="ＭＳ Ｐゴシック" panose="020B0600070205080204" pitchFamily="34" charset="-128"/>
              </a:rPr>
              <a:t> For diagonal matrices </a:t>
            </a:r>
            <a:endParaRPr lang="en-US" altLang="en-US" sz="2400" dirty="0">
              <a:ea typeface="ＭＳ Ｐゴシック" panose="020B0600070205080204" pitchFamily="34" charset="-128"/>
            </a:endParaRPr>
          </a:p>
          <a:p>
            <a:endParaRPr lang="en-US" altLang="en-US" baseline="30000" dirty="0">
              <a:solidFill>
                <a:schemeClr val="tx1"/>
              </a:solidFill>
              <a:ea typeface="ＭＳ Ｐゴシック" panose="020B0600070205080204" pitchFamily="34" charset="-128"/>
            </a:endParaRPr>
          </a:p>
        </p:txBody>
      </p:sp>
      <p:pic>
        <p:nvPicPr>
          <p:cNvPr id="34820" name="Picture 4">
            <a:extLst>
              <a:ext uri="{FF2B5EF4-FFF2-40B4-BE49-F238E27FC236}">
                <a16:creationId xmlns:a16="http://schemas.microsoft.com/office/drawing/2014/main" id="{CCC73D59-1DD9-40F1-8D79-0EBDF4E3A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1" y="4724400"/>
            <a:ext cx="15906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5">
            <a:extLst>
              <a:ext uri="{FF2B5EF4-FFF2-40B4-BE49-F238E27FC236}">
                <a16:creationId xmlns:a16="http://schemas.microsoft.com/office/drawing/2014/main" id="{CC835907-6F2A-4ADA-88C0-E07D860EE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5334001"/>
            <a:ext cx="421005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9A17D34B-F751-4940-B319-7270599DDE99}"/>
              </a:ext>
            </a:extLst>
          </p:cNvPr>
          <p:cNvSpPr>
            <a:spLocks noGrp="1"/>
          </p:cNvSpPr>
          <p:nvPr>
            <p:ph type="title"/>
          </p:nvPr>
        </p:nvSpPr>
        <p:spPr/>
        <p:txBody>
          <a:bodyPr/>
          <a:lstStyle/>
          <a:p>
            <a:r>
              <a:rPr lang="en-US" altLang="en-US">
                <a:ea typeface="ＭＳ Ｐゴシック" panose="020B0600070205080204" pitchFamily="34" charset="-128"/>
              </a:rPr>
              <a:t>Dimensions</a:t>
            </a:r>
          </a:p>
        </p:txBody>
      </p:sp>
      <p:sp>
        <p:nvSpPr>
          <p:cNvPr id="35843" name="Rectangle 3">
            <a:extLst>
              <a:ext uri="{FF2B5EF4-FFF2-40B4-BE49-F238E27FC236}">
                <a16:creationId xmlns:a16="http://schemas.microsoft.com/office/drawing/2014/main" id="{4F13E50E-4C34-4D1A-94EA-E30AF00B5E50}"/>
              </a:ext>
            </a:extLst>
          </p:cNvPr>
          <p:cNvSpPr>
            <a:spLocks noChangeArrowheads="1"/>
          </p:cNvSpPr>
          <p:nvPr/>
        </p:nvSpPr>
        <p:spPr bwMode="auto">
          <a:xfrm>
            <a:off x="2133600" y="5410200"/>
            <a:ext cx="7848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t>By Thomas Minka. Old and New Matrix Algebra Useful for Statistics</a:t>
            </a:r>
          </a:p>
        </p:txBody>
      </p:sp>
      <p:pic>
        <p:nvPicPr>
          <p:cNvPr id="35844" name="Picture 2">
            <a:extLst>
              <a:ext uri="{FF2B5EF4-FFF2-40B4-BE49-F238E27FC236}">
                <a16:creationId xmlns:a16="http://schemas.microsoft.com/office/drawing/2014/main" id="{2F878230-C987-40B8-ADA4-87711E8FF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1" y="1516064"/>
            <a:ext cx="6677025"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1AE3AA5A-5DB6-4EBD-B474-35E0842F7280}"/>
              </a:ext>
            </a:extLst>
          </p:cNvPr>
          <p:cNvSpPr>
            <a:spLocks noGrp="1"/>
          </p:cNvSpPr>
          <p:nvPr>
            <p:ph type="title"/>
          </p:nvPr>
        </p:nvSpPr>
        <p:spPr/>
        <p:txBody>
          <a:bodyPr/>
          <a:lstStyle/>
          <a:p>
            <a:r>
              <a:rPr lang="en-US" altLang="en-US">
                <a:ea typeface="ＭＳ Ｐゴシック" panose="020B0600070205080204" pitchFamily="34" charset="-128"/>
              </a:rPr>
              <a:t>Examples</a:t>
            </a:r>
          </a:p>
        </p:txBody>
      </p:sp>
      <p:pic>
        <p:nvPicPr>
          <p:cNvPr id="36867" name="Picture 2">
            <a:extLst>
              <a:ext uri="{FF2B5EF4-FFF2-40B4-BE49-F238E27FC236}">
                <a16:creationId xmlns:a16="http://schemas.microsoft.com/office/drawing/2014/main" id="{FEC1DEF7-1A06-40E6-AC79-2AB6A5493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1295400"/>
            <a:ext cx="5656263"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3">
            <a:extLst>
              <a:ext uri="{FF2B5EF4-FFF2-40B4-BE49-F238E27FC236}">
                <a16:creationId xmlns:a16="http://schemas.microsoft.com/office/drawing/2014/main" id="{931E5B4A-1F77-4A4D-9818-D17501D83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953000"/>
            <a:ext cx="39624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C8DB8496-C867-411E-92CB-5CFF66308D4F}"/>
              </a:ext>
            </a:extLst>
          </p:cNvPr>
          <p:cNvSpPr txBox="1">
            <a:spLocks/>
          </p:cNvSpPr>
          <p:nvPr/>
        </p:nvSpPr>
        <p:spPr bwMode="auto">
          <a:xfrm>
            <a:off x="2209800" y="5943600"/>
            <a:ext cx="7556500" cy="228600"/>
          </a:xfrm>
          <a:prstGeom prst="rect">
            <a:avLst/>
          </a:prstGeom>
          <a:noFill/>
          <a:ln w="9525">
            <a:noFill/>
            <a:miter lim="800000"/>
            <a:headEnd/>
            <a:tailEnd/>
          </a:ln>
        </p:spPr>
        <p:txBody>
          <a:bodyPr/>
          <a:lstStyle/>
          <a:p>
            <a:pPr eaLnBrk="0" hangingPunct="0">
              <a:defRPr/>
            </a:pPr>
            <a:r>
              <a:rPr lang="en-US" sz="2400" dirty="0">
                <a:latin typeface="+mj-lt"/>
                <a:ea typeface="ＭＳ Ｐゴシック" charset="-128"/>
                <a:cs typeface="ＭＳ Ｐゴシック" charset="-128"/>
              </a:rPr>
              <a:t>http://matrixcookbook.com/</a:t>
            </a:r>
            <a:br>
              <a:rPr lang="en-US" sz="2400" dirty="0">
                <a:latin typeface="+mj-lt"/>
                <a:ea typeface="ＭＳ Ｐゴシック" charset="-128"/>
                <a:cs typeface="ＭＳ Ｐゴシック" charset="-128"/>
              </a:rPr>
            </a:br>
            <a:endParaRPr lang="en-US" sz="2400" dirty="0">
              <a:latin typeface="+mj-lt"/>
              <a:ea typeface="ＭＳ Ｐゴシック" charset="-128"/>
              <a:cs typeface="ＭＳ Ｐゴシック" charset="-128"/>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C6F87A7D-A8B6-4F6B-ADFB-98F37934B124}"/>
              </a:ext>
            </a:extLst>
          </p:cNvPr>
          <p:cNvSpPr>
            <a:spLocks noGrp="1"/>
          </p:cNvSpPr>
          <p:nvPr>
            <p:ph type="title"/>
          </p:nvPr>
        </p:nvSpPr>
        <p:spPr/>
        <p:txBody>
          <a:bodyPr>
            <a:normAutofit fontScale="90000"/>
          </a:bodyPr>
          <a:lstStyle/>
          <a:p>
            <a:r>
              <a:rPr lang="en-US" altLang="en-US">
                <a:ea typeface="ＭＳ Ｐゴシック" panose="020B0600070205080204" pitchFamily="34" charset="-128"/>
              </a:rPr>
              <a:t>Singular Value Decomposition</a:t>
            </a:r>
            <a:br>
              <a:rPr lang="en-US" altLang="en-US">
                <a:ea typeface="ＭＳ Ｐゴシック" panose="020B0600070205080204" pitchFamily="34" charset="-128"/>
              </a:rPr>
            </a:br>
            <a:r>
              <a:rPr lang="en-US" altLang="en-US">
                <a:ea typeface="ＭＳ Ｐゴシック" panose="020B0600070205080204" pitchFamily="34" charset="-128"/>
              </a:rPr>
              <a:t>(SVD)</a:t>
            </a:r>
          </a:p>
        </p:txBody>
      </p:sp>
      <p:sp>
        <p:nvSpPr>
          <p:cNvPr id="37891" name="Content Placeholder 2">
            <a:extLst>
              <a:ext uri="{FF2B5EF4-FFF2-40B4-BE49-F238E27FC236}">
                <a16:creationId xmlns:a16="http://schemas.microsoft.com/office/drawing/2014/main" id="{E796D010-C06D-4B2F-9CC9-BABB19E3BBA4}"/>
              </a:ext>
            </a:extLst>
          </p:cNvPr>
          <p:cNvSpPr>
            <a:spLocks noGrp="1"/>
          </p:cNvSpPr>
          <p:nvPr>
            <p:ph idx="1"/>
          </p:nvPr>
        </p:nvSpPr>
        <p:spPr/>
        <p:txBody>
          <a:bodyPr/>
          <a:lstStyle/>
          <a:p>
            <a:r>
              <a:rPr lang="en-US" altLang="en-US" sz="2400">
                <a:ea typeface="ＭＳ Ｐゴシック" panose="020B0600070205080204" pitchFamily="34" charset="-128"/>
              </a:rPr>
              <a:t>Any matrix A can be decomposed as A=UDV</a:t>
            </a:r>
            <a:r>
              <a:rPr lang="en-US" altLang="en-US" sz="2400" baseline="30000">
                <a:ea typeface="ＭＳ Ｐゴシック" panose="020B0600070205080204" pitchFamily="34" charset="-128"/>
              </a:rPr>
              <a:t>T</a:t>
            </a:r>
            <a:r>
              <a:rPr lang="en-US" altLang="en-US" sz="2400">
                <a:ea typeface="ＭＳ Ｐゴシック" panose="020B0600070205080204" pitchFamily="34" charset="-128"/>
              </a:rPr>
              <a:t>, where</a:t>
            </a:r>
          </a:p>
          <a:p>
            <a:pPr lvl="1"/>
            <a:r>
              <a:rPr lang="en-US" altLang="en-US" sz="2000">
                <a:ea typeface="ＭＳ Ｐゴシック" panose="020B0600070205080204" pitchFamily="34" charset="-128"/>
              </a:rPr>
              <a:t>D is a diagonal matrix, with d=rank(A) non-zero elements	</a:t>
            </a:r>
          </a:p>
          <a:p>
            <a:pPr lvl="1"/>
            <a:r>
              <a:rPr lang="en-US" altLang="en-US" sz="2000">
                <a:ea typeface="ＭＳ Ｐゴシック" panose="020B0600070205080204" pitchFamily="34" charset="-128"/>
              </a:rPr>
              <a:t>The fist d rows of U are orthogonal basis for col(A)</a:t>
            </a:r>
          </a:p>
          <a:p>
            <a:pPr lvl="1"/>
            <a:r>
              <a:rPr lang="en-US" altLang="en-US" sz="2000">
                <a:ea typeface="ＭＳ Ｐゴシック" panose="020B0600070205080204" pitchFamily="34" charset="-128"/>
              </a:rPr>
              <a:t>The fist d rows of V are orthogonal basis for row(A)</a:t>
            </a:r>
          </a:p>
          <a:p>
            <a:pPr lvl="1"/>
            <a:endParaRPr lang="en-US" altLang="en-US" sz="2000">
              <a:ea typeface="ＭＳ Ｐゴシック" panose="020B0600070205080204" pitchFamily="34" charset="-128"/>
            </a:endParaRPr>
          </a:p>
          <a:p>
            <a:r>
              <a:rPr lang="en-US" altLang="en-US" sz="2400">
                <a:ea typeface="ＭＳ Ｐゴシック" panose="020B0600070205080204" pitchFamily="34" charset="-128"/>
              </a:rPr>
              <a:t>Applications of the SVD</a:t>
            </a:r>
          </a:p>
          <a:p>
            <a:pPr lvl="1"/>
            <a:r>
              <a:rPr lang="en-US" altLang="en-US">
                <a:ea typeface="ＭＳ Ｐゴシック" panose="020B0600070205080204" pitchFamily="34" charset="-128"/>
              </a:rPr>
              <a:t>Matrix Pseudoinverse</a:t>
            </a:r>
          </a:p>
          <a:p>
            <a:pPr lvl="1"/>
            <a:r>
              <a:rPr lang="en-US" altLang="en-US">
                <a:ea typeface="ＭＳ Ｐゴシック" panose="020B0600070205080204" pitchFamily="34" charset="-128"/>
              </a:rPr>
              <a:t>Low-rank matrix approximation</a:t>
            </a:r>
          </a:p>
          <a:p>
            <a:pPr lvl="1"/>
            <a:endParaRPr lang="en-US" altLang="en-US" sz="3200">
              <a:ea typeface="ＭＳ Ｐゴシック" panose="020B0600070205080204" pitchFamily="34" charset="-128"/>
            </a:endParaRPr>
          </a:p>
          <a:p>
            <a:endParaRPr lang="en-US" altLang="en-US" sz="1200">
              <a:ea typeface="ＭＳ Ｐゴシック" panose="020B0600070205080204" pitchFamily="34" charset="-128"/>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20B09FA4-424C-44DC-8697-72E3A889D8C1}"/>
              </a:ext>
            </a:extLst>
          </p:cNvPr>
          <p:cNvSpPr>
            <a:spLocks noGrp="1"/>
          </p:cNvSpPr>
          <p:nvPr>
            <p:ph type="title"/>
          </p:nvPr>
        </p:nvSpPr>
        <p:spPr/>
        <p:txBody>
          <a:bodyPr/>
          <a:lstStyle/>
          <a:p>
            <a:r>
              <a:rPr lang="en-US" altLang="en-US">
                <a:ea typeface="ＭＳ Ｐゴシック" panose="020B0600070205080204" pitchFamily="34" charset="-128"/>
              </a:rPr>
              <a:t>Eigen Value Decomposition</a:t>
            </a:r>
          </a:p>
        </p:txBody>
      </p:sp>
      <p:sp>
        <p:nvSpPr>
          <p:cNvPr id="38915" name="Content Placeholder 2">
            <a:extLst>
              <a:ext uri="{FF2B5EF4-FFF2-40B4-BE49-F238E27FC236}">
                <a16:creationId xmlns:a16="http://schemas.microsoft.com/office/drawing/2014/main" id="{69E47FF9-CD65-477C-93C8-08701F27666C}"/>
              </a:ext>
            </a:extLst>
          </p:cNvPr>
          <p:cNvSpPr>
            <a:spLocks noGrp="1"/>
          </p:cNvSpPr>
          <p:nvPr>
            <p:ph idx="1"/>
          </p:nvPr>
        </p:nvSpPr>
        <p:spPr>
          <a:xfrm>
            <a:off x="1893277" y="1558231"/>
            <a:ext cx="7556500" cy="1600200"/>
          </a:xfrm>
        </p:spPr>
        <p:txBody>
          <a:bodyPr>
            <a:normAutofit fontScale="92500" lnSpcReduction="10000"/>
          </a:bodyPr>
          <a:lstStyle/>
          <a:p>
            <a:r>
              <a:rPr lang="en-US" altLang="en-US" sz="2400" dirty="0">
                <a:ea typeface="ＭＳ Ｐゴシック" panose="020B0600070205080204" pitchFamily="34" charset="-128"/>
              </a:rPr>
              <a:t>Any symmetric matrix A can be decomposed as A=UDU</a:t>
            </a:r>
            <a:r>
              <a:rPr lang="en-US" altLang="en-US" sz="2400" baseline="30000" dirty="0">
                <a:ea typeface="ＭＳ Ｐゴシック" panose="020B0600070205080204" pitchFamily="34" charset="-128"/>
              </a:rPr>
              <a:t>T</a:t>
            </a:r>
            <a:r>
              <a:rPr lang="en-US" altLang="en-US" sz="2400" dirty="0">
                <a:ea typeface="ＭＳ Ｐゴシック" panose="020B0600070205080204" pitchFamily="34" charset="-128"/>
              </a:rPr>
              <a:t>, where</a:t>
            </a:r>
          </a:p>
          <a:p>
            <a:pPr lvl="1"/>
            <a:r>
              <a:rPr lang="en-US" altLang="en-US" dirty="0">
                <a:ea typeface="ＭＳ Ｐゴシック" panose="020B0600070205080204" pitchFamily="34" charset="-128"/>
              </a:rPr>
              <a:t> </a:t>
            </a:r>
            <a:r>
              <a:rPr lang="en-US" altLang="en-US" sz="2000" dirty="0">
                <a:ea typeface="ＭＳ Ｐゴシック" panose="020B0600070205080204" pitchFamily="34" charset="-128"/>
              </a:rPr>
              <a:t>D is diagonal, with d=rank(A) non-zero elements</a:t>
            </a:r>
          </a:p>
          <a:p>
            <a:pPr lvl="1"/>
            <a:r>
              <a:rPr lang="en-US" altLang="en-US" sz="2000" dirty="0">
                <a:ea typeface="ＭＳ Ｐゴシック" panose="020B0600070205080204" pitchFamily="34" charset="-128"/>
              </a:rPr>
              <a:t> The fist d rows of U are orthogonal basis for col(A)=row(A)</a:t>
            </a:r>
          </a:p>
        </p:txBody>
      </p:sp>
      <p:pic>
        <p:nvPicPr>
          <p:cNvPr id="38916" name="Picture 2">
            <a:extLst>
              <a:ext uri="{FF2B5EF4-FFF2-40B4-BE49-F238E27FC236}">
                <a16:creationId xmlns:a16="http://schemas.microsoft.com/office/drawing/2014/main" id="{D3BE7874-02FA-48DB-A3C5-C48A2FF24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1" y="3048000"/>
            <a:ext cx="3495675"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a:extLst>
              <a:ext uri="{FF2B5EF4-FFF2-40B4-BE49-F238E27FC236}">
                <a16:creationId xmlns:a16="http://schemas.microsoft.com/office/drawing/2014/main" id="{B3800872-2C6F-444A-8703-9B80ACB66B2F}"/>
              </a:ext>
            </a:extLst>
          </p:cNvPr>
          <p:cNvSpPr txBox="1">
            <a:spLocks/>
          </p:cNvSpPr>
          <p:nvPr/>
        </p:nvSpPr>
        <p:spPr bwMode="auto">
          <a:xfrm>
            <a:off x="1981200" y="3581400"/>
            <a:ext cx="3886200" cy="1905000"/>
          </a:xfrm>
          <a:prstGeom prst="rect">
            <a:avLst/>
          </a:prstGeom>
          <a:noFill/>
          <a:ln w="9525">
            <a:noFill/>
            <a:miter lim="800000"/>
            <a:headEnd/>
            <a:tailEnd/>
          </a:ln>
        </p:spPr>
        <p:txBody>
          <a:bodyPr/>
          <a:lstStyle/>
          <a:p>
            <a:pPr marL="228600" indent="-228600" eaLnBrk="0" hangingPunct="0">
              <a:spcBef>
                <a:spcPts val="2000"/>
              </a:spcBef>
              <a:buClr>
                <a:schemeClr val="accent1"/>
              </a:buClr>
              <a:buSzPct val="75000"/>
              <a:buFont typeface="Wingdings" pitchFamily="2" charset="2"/>
              <a:buChar char="n"/>
              <a:defRPr/>
            </a:pPr>
            <a:r>
              <a:rPr lang="en-US" sz="2400" dirty="0">
                <a:ea typeface="ＭＳ Ｐゴシック" charset="-128"/>
                <a:cs typeface="ＭＳ Ｐゴシック" charset="-128"/>
              </a:rPr>
              <a:t>Re-interpreting </a:t>
            </a:r>
            <a:r>
              <a:rPr lang="en-US" sz="2400" dirty="0" err="1">
                <a:ea typeface="ＭＳ Ｐゴシック" charset="-128"/>
                <a:cs typeface="ＭＳ Ｐゴシック" charset="-128"/>
              </a:rPr>
              <a:t>Ab</a:t>
            </a:r>
            <a:endParaRPr lang="en-US" sz="2400" dirty="0">
              <a:ea typeface="ＭＳ Ｐゴシック" charset="-128"/>
              <a:cs typeface="ＭＳ Ｐゴシック" charset="-128"/>
            </a:endParaRPr>
          </a:p>
          <a:p>
            <a:pPr lvl="1" indent="-228600" eaLnBrk="0" hangingPunct="0">
              <a:spcBef>
                <a:spcPts val="600"/>
              </a:spcBef>
              <a:buClr>
                <a:srgbClr val="B870B8"/>
              </a:buClr>
              <a:buSzPct val="75000"/>
              <a:buFont typeface="Wingdings" pitchFamily="2" charset="2"/>
              <a:buChar char="n"/>
              <a:defRPr/>
            </a:pPr>
            <a:r>
              <a:rPr lang="en-US" sz="2400" dirty="0">
                <a:ea typeface="ＭＳ Ｐゴシック" charset="-128"/>
              </a:rPr>
              <a:t> </a:t>
            </a:r>
            <a:r>
              <a:rPr lang="en-US" sz="2000" dirty="0">
                <a:ea typeface="ＭＳ Ｐゴシック" charset="-128"/>
              </a:rPr>
              <a:t>First stretch b along the direction of u</a:t>
            </a:r>
            <a:r>
              <a:rPr lang="en-US" sz="2000" baseline="-25000" dirty="0">
                <a:ea typeface="ＭＳ Ｐゴシック" charset="-128"/>
              </a:rPr>
              <a:t>1</a:t>
            </a:r>
            <a:r>
              <a:rPr lang="en-US" sz="2000" dirty="0">
                <a:ea typeface="ＭＳ Ｐゴシック" charset="-128"/>
              </a:rPr>
              <a:t> by d</a:t>
            </a:r>
            <a:r>
              <a:rPr lang="en-US" sz="2000" baseline="-25000" dirty="0">
                <a:ea typeface="ＭＳ Ｐゴシック" charset="-128"/>
              </a:rPr>
              <a:t>1</a:t>
            </a:r>
            <a:r>
              <a:rPr lang="en-US" sz="2000" dirty="0">
                <a:ea typeface="ＭＳ Ｐゴシック" charset="-128"/>
              </a:rPr>
              <a:t> times</a:t>
            </a:r>
          </a:p>
          <a:p>
            <a:pPr lvl="1" indent="-228600" eaLnBrk="0" hangingPunct="0">
              <a:spcBef>
                <a:spcPts val="600"/>
              </a:spcBef>
              <a:buClr>
                <a:srgbClr val="B870B8"/>
              </a:buClr>
              <a:buSzPct val="75000"/>
              <a:buFont typeface="Wingdings" pitchFamily="2" charset="2"/>
              <a:buChar char="n"/>
              <a:defRPr/>
            </a:pPr>
            <a:r>
              <a:rPr lang="en-US" sz="2000" dirty="0">
                <a:ea typeface="ＭＳ Ｐゴシック" charset="-128"/>
              </a:rPr>
              <a:t> Then further stretch it along the direction of u</a:t>
            </a:r>
            <a:r>
              <a:rPr lang="en-US" sz="2000" baseline="-25000" dirty="0">
                <a:ea typeface="ＭＳ Ｐゴシック" charset="-128"/>
              </a:rPr>
              <a:t>2</a:t>
            </a:r>
            <a:r>
              <a:rPr lang="en-US" sz="2000" dirty="0">
                <a:ea typeface="ＭＳ Ｐゴシック" charset="-128"/>
              </a:rPr>
              <a:t> by d</a:t>
            </a:r>
            <a:r>
              <a:rPr lang="en-US" sz="2000" baseline="-25000" dirty="0">
                <a:ea typeface="ＭＳ Ｐゴシック" charset="-128"/>
              </a:rPr>
              <a:t>2</a:t>
            </a:r>
            <a:r>
              <a:rPr lang="en-US" sz="2000" dirty="0">
                <a:ea typeface="ＭＳ Ｐゴシック" charset="-128"/>
              </a:rPr>
              <a:t> times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8D6DFEF0-4B0A-40EF-A209-091980A48B98}"/>
              </a:ext>
            </a:extLst>
          </p:cNvPr>
          <p:cNvSpPr>
            <a:spLocks noGrp="1"/>
          </p:cNvSpPr>
          <p:nvPr>
            <p:ph type="title"/>
          </p:nvPr>
        </p:nvSpPr>
        <p:spPr/>
        <p:txBody>
          <a:bodyPr/>
          <a:lstStyle/>
          <a:p>
            <a:r>
              <a:rPr lang="en-US" altLang="en-US">
                <a:ea typeface="ＭＳ Ｐゴシック" panose="020B0600070205080204" pitchFamily="34" charset="-128"/>
              </a:rPr>
              <a:t>Low-rank Matrix Inversion</a:t>
            </a:r>
          </a:p>
        </p:txBody>
      </p:sp>
      <p:sp>
        <p:nvSpPr>
          <p:cNvPr id="39939" name="Content Placeholder 2">
            <a:extLst>
              <a:ext uri="{FF2B5EF4-FFF2-40B4-BE49-F238E27FC236}">
                <a16:creationId xmlns:a16="http://schemas.microsoft.com/office/drawing/2014/main" id="{F84E2EFC-959D-4010-B61A-9277FC5E8FC1}"/>
              </a:ext>
            </a:extLst>
          </p:cNvPr>
          <p:cNvSpPr>
            <a:spLocks noGrp="1"/>
          </p:cNvSpPr>
          <p:nvPr>
            <p:ph idx="1"/>
          </p:nvPr>
        </p:nvSpPr>
        <p:spPr>
          <a:xfrm>
            <a:off x="844307" y="2103437"/>
            <a:ext cx="7731125" cy="4754563"/>
          </a:xfrm>
        </p:spPr>
        <p:txBody>
          <a:bodyPr/>
          <a:lstStyle/>
          <a:p>
            <a:r>
              <a:rPr lang="en-US" altLang="en-US" sz="2400" dirty="0">
                <a:ea typeface="ＭＳ Ｐゴシック" panose="020B0600070205080204" pitchFamily="34" charset="-128"/>
              </a:rPr>
              <a:t>In many applications (e.g. linear regression, Gaussian model) we need to calculate the inverse of covariance matrix X</a:t>
            </a:r>
            <a:r>
              <a:rPr lang="en-US" altLang="en-US" sz="2400" baseline="30000" dirty="0">
                <a:ea typeface="ＭＳ Ｐゴシック" panose="020B0600070205080204" pitchFamily="34" charset="-128"/>
              </a:rPr>
              <a:t>T</a:t>
            </a:r>
            <a:r>
              <a:rPr lang="en-US" altLang="en-US" sz="2400" dirty="0">
                <a:ea typeface="ＭＳ Ｐゴシック" panose="020B0600070205080204" pitchFamily="34" charset="-128"/>
              </a:rPr>
              <a:t>X (each row of  n-by-m matrix X is a data sample)</a:t>
            </a:r>
          </a:p>
          <a:p>
            <a:r>
              <a:rPr lang="en-US" altLang="en-US" sz="2400" dirty="0">
                <a:ea typeface="ＭＳ Ｐゴシック" panose="020B0600070205080204" pitchFamily="34" charset="-128"/>
              </a:rPr>
              <a:t>If the number of features is huge (e.g. each sample is an image, #sample n&lt;&lt;#feature m) inverting the   m-by-m X</a:t>
            </a:r>
            <a:r>
              <a:rPr lang="en-US" altLang="en-US" sz="2400" baseline="30000" dirty="0">
                <a:ea typeface="ＭＳ Ｐゴシック" panose="020B0600070205080204" pitchFamily="34" charset="-128"/>
              </a:rPr>
              <a:t>T</a:t>
            </a:r>
            <a:r>
              <a:rPr lang="en-US" altLang="en-US" sz="2400" dirty="0">
                <a:ea typeface="ＭＳ Ｐゴシック" panose="020B0600070205080204" pitchFamily="34" charset="-128"/>
              </a:rPr>
              <a:t>X matrix becomes an problem</a:t>
            </a:r>
          </a:p>
          <a:p>
            <a:r>
              <a:rPr lang="en-US" altLang="en-US" sz="2400" dirty="0">
                <a:ea typeface="ＭＳ Ｐゴシック" panose="020B0600070205080204" pitchFamily="34" charset="-128"/>
              </a:rPr>
              <a:t>Complexity of matrix inversion is generally O(n</a:t>
            </a:r>
            <a:r>
              <a:rPr lang="en-US" altLang="en-US" sz="2400" baseline="30000" dirty="0">
                <a:ea typeface="ＭＳ Ｐゴシック" panose="020B0600070205080204" pitchFamily="34" charset="-128"/>
              </a:rPr>
              <a:t>3</a:t>
            </a:r>
            <a:r>
              <a:rPr lang="en-US" altLang="en-US" sz="2400" dirty="0">
                <a:ea typeface="ＭＳ Ｐゴシック" panose="020B0600070205080204" pitchFamily="34" charset="-128"/>
              </a:rPr>
              <a:t>)</a:t>
            </a:r>
          </a:p>
          <a:p>
            <a:r>
              <a:rPr lang="en-US" altLang="en-US" sz="2400" dirty="0" err="1">
                <a:ea typeface="ＭＳ Ｐゴシック" panose="020B0600070205080204" pitchFamily="34" charset="-128"/>
              </a:rPr>
              <a:t>Matlab</a:t>
            </a:r>
            <a:r>
              <a:rPr lang="en-US" altLang="en-US" sz="2400" dirty="0">
                <a:ea typeface="ＭＳ Ｐゴシック" panose="020B0600070205080204" pitchFamily="34" charset="-128"/>
              </a:rPr>
              <a:t> can comfortably solve matrix inversion with m=thousands, but not much more than that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12684E5E-C7A9-4BE5-A769-435ECCE35F3F}"/>
              </a:ext>
            </a:extLst>
          </p:cNvPr>
          <p:cNvSpPr>
            <a:spLocks noGrp="1"/>
          </p:cNvSpPr>
          <p:nvPr>
            <p:ph type="title"/>
          </p:nvPr>
        </p:nvSpPr>
        <p:spPr/>
        <p:txBody>
          <a:bodyPr/>
          <a:lstStyle/>
          <a:p>
            <a:r>
              <a:rPr lang="en-US" altLang="en-US" dirty="0">
                <a:ea typeface="ＭＳ Ｐゴシック" panose="020B0600070205080204" pitchFamily="34" charset="-128"/>
              </a:rPr>
              <a:t>Low-rank Matrix Inversion</a:t>
            </a:r>
          </a:p>
        </p:txBody>
      </p:sp>
      <p:sp>
        <p:nvSpPr>
          <p:cNvPr id="40963" name="Content Placeholder 2">
            <a:extLst>
              <a:ext uri="{FF2B5EF4-FFF2-40B4-BE49-F238E27FC236}">
                <a16:creationId xmlns:a16="http://schemas.microsoft.com/office/drawing/2014/main" id="{943DCF81-EE6E-4B5F-895A-E822B9BE2537}"/>
              </a:ext>
            </a:extLst>
          </p:cNvPr>
          <p:cNvSpPr>
            <a:spLocks noGrp="1"/>
          </p:cNvSpPr>
          <p:nvPr>
            <p:ph idx="1"/>
          </p:nvPr>
        </p:nvSpPr>
        <p:spPr>
          <a:xfrm>
            <a:off x="721215" y="2224455"/>
            <a:ext cx="7731125" cy="4754563"/>
          </a:xfrm>
        </p:spPr>
        <p:txBody>
          <a:bodyPr/>
          <a:lstStyle/>
          <a:p>
            <a:r>
              <a:rPr lang="en-US" altLang="en-US" sz="3200" dirty="0">
                <a:ea typeface="ＭＳ Ｐゴシック" panose="020B0600070205080204" pitchFamily="34" charset="-128"/>
              </a:rPr>
              <a:t> With the help of SVD, we actually do  NOT need to explicitly invert X</a:t>
            </a:r>
            <a:r>
              <a:rPr lang="en-US" altLang="en-US" sz="3200" baseline="30000" dirty="0">
                <a:ea typeface="ＭＳ Ｐゴシック" panose="020B0600070205080204" pitchFamily="34" charset="-128"/>
              </a:rPr>
              <a:t>T</a:t>
            </a:r>
            <a:r>
              <a:rPr lang="en-US" altLang="en-US" sz="3200" dirty="0">
                <a:ea typeface="ＭＳ Ｐゴシック" panose="020B0600070205080204" pitchFamily="34" charset="-128"/>
              </a:rPr>
              <a:t>X</a:t>
            </a:r>
          </a:p>
          <a:p>
            <a:pPr lvl="1"/>
            <a:r>
              <a:rPr lang="en-US" altLang="en-US" dirty="0">
                <a:solidFill>
                  <a:schemeClr val="tx1"/>
                </a:solidFill>
                <a:ea typeface="ＭＳ Ｐゴシック" panose="020B0600070205080204" pitchFamily="34" charset="-128"/>
              </a:rPr>
              <a:t> Decompose X=UDV</a:t>
            </a:r>
            <a:r>
              <a:rPr lang="en-US" altLang="en-US" baseline="30000" dirty="0">
                <a:solidFill>
                  <a:schemeClr val="tx1"/>
                </a:solidFill>
                <a:ea typeface="ＭＳ Ｐゴシック" panose="020B0600070205080204" pitchFamily="34" charset="-128"/>
              </a:rPr>
              <a:t>T</a:t>
            </a:r>
          </a:p>
          <a:p>
            <a:pPr lvl="1"/>
            <a:r>
              <a:rPr lang="en-US" altLang="en-US" dirty="0">
                <a:solidFill>
                  <a:schemeClr val="tx1"/>
                </a:solidFill>
                <a:ea typeface="ＭＳ Ｐゴシック" panose="020B0600070205080204" pitchFamily="34" charset="-128"/>
              </a:rPr>
              <a:t> Then X</a:t>
            </a:r>
            <a:r>
              <a:rPr lang="en-US" altLang="en-US" baseline="30000" dirty="0">
                <a:solidFill>
                  <a:schemeClr val="tx1"/>
                </a:solidFill>
                <a:ea typeface="ＭＳ Ｐゴシック" panose="020B0600070205080204" pitchFamily="34" charset="-128"/>
              </a:rPr>
              <a:t>T</a:t>
            </a:r>
            <a:r>
              <a:rPr lang="en-US" altLang="en-US" dirty="0">
                <a:solidFill>
                  <a:schemeClr val="tx1"/>
                </a:solidFill>
                <a:ea typeface="ＭＳ Ｐゴシック" panose="020B0600070205080204" pitchFamily="34" charset="-128"/>
              </a:rPr>
              <a:t>X = VDU</a:t>
            </a:r>
            <a:r>
              <a:rPr lang="en-US" altLang="en-US" baseline="30000" dirty="0">
                <a:solidFill>
                  <a:schemeClr val="tx1"/>
                </a:solidFill>
                <a:ea typeface="ＭＳ Ｐゴシック" panose="020B0600070205080204" pitchFamily="34" charset="-128"/>
              </a:rPr>
              <a:t>T</a:t>
            </a:r>
            <a:r>
              <a:rPr lang="en-US" altLang="en-US" dirty="0">
                <a:solidFill>
                  <a:schemeClr val="tx1"/>
                </a:solidFill>
                <a:ea typeface="ＭＳ Ｐゴシック" panose="020B0600070205080204" pitchFamily="34" charset="-128"/>
              </a:rPr>
              <a:t>UDV</a:t>
            </a:r>
            <a:r>
              <a:rPr lang="en-US" altLang="en-US" baseline="30000" dirty="0">
                <a:solidFill>
                  <a:schemeClr val="tx1"/>
                </a:solidFill>
                <a:ea typeface="ＭＳ Ｐゴシック" panose="020B0600070205080204" pitchFamily="34" charset="-128"/>
              </a:rPr>
              <a:t>T</a:t>
            </a:r>
            <a:r>
              <a:rPr lang="en-US" altLang="en-US" dirty="0">
                <a:solidFill>
                  <a:schemeClr val="tx1"/>
                </a:solidFill>
                <a:ea typeface="ＭＳ Ｐゴシック" panose="020B0600070205080204" pitchFamily="34" charset="-128"/>
              </a:rPr>
              <a:t> = VD</a:t>
            </a:r>
            <a:r>
              <a:rPr lang="en-US" altLang="en-US" baseline="30000" dirty="0">
                <a:solidFill>
                  <a:schemeClr val="tx1"/>
                </a:solidFill>
                <a:ea typeface="ＭＳ Ｐゴシック" panose="020B0600070205080204" pitchFamily="34" charset="-128"/>
              </a:rPr>
              <a:t>2</a:t>
            </a:r>
            <a:r>
              <a:rPr lang="en-US" altLang="en-US" dirty="0">
                <a:solidFill>
                  <a:schemeClr val="tx1"/>
                </a:solidFill>
                <a:ea typeface="ＭＳ Ｐゴシック" panose="020B0600070205080204" pitchFamily="34" charset="-128"/>
              </a:rPr>
              <a:t>V</a:t>
            </a:r>
            <a:r>
              <a:rPr lang="en-US" altLang="en-US" baseline="30000" dirty="0">
                <a:solidFill>
                  <a:schemeClr val="tx1"/>
                </a:solidFill>
                <a:ea typeface="ＭＳ Ｐゴシック" panose="020B0600070205080204" pitchFamily="34" charset="-128"/>
              </a:rPr>
              <a:t>T</a:t>
            </a:r>
            <a:endParaRPr lang="en-US" altLang="en-US" dirty="0">
              <a:solidFill>
                <a:schemeClr val="tx1"/>
              </a:solidFill>
              <a:ea typeface="ＭＳ Ｐゴシック" panose="020B0600070205080204" pitchFamily="34" charset="-128"/>
            </a:endParaRPr>
          </a:p>
          <a:p>
            <a:pPr lvl="1"/>
            <a:r>
              <a:rPr lang="en-US" altLang="en-US" dirty="0">
                <a:solidFill>
                  <a:schemeClr val="tx1"/>
                </a:solidFill>
                <a:ea typeface="ＭＳ Ｐゴシック" panose="020B0600070205080204" pitchFamily="34" charset="-128"/>
              </a:rPr>
              <a:t> Since V(D</a:t>
            </a:r>
            <a:r>
              <a:rPr lang="en-US" altLang="en-US" baseline="30000" dirty="0">
                <a:solidFill>
                  <a:schemeClr val="tx1"/>
                </a:solidFill>
                <a:ea typeface="ＭＳ Ｐゴシック" panose="020B0600070205080204" pitchFamily="34" charset="-128"/>
              </a:rPr>
              <a:t>2</a:t>
            </a:r>
            <a:r>
              <a:rPr lang="en-US" altLang="en-US" dirty="0">
                <a:solidFill>
                  <a:schemeClr val="tx1"/>
                </a:solidFill>
                <a:ea typeface="ＭＳ Ｐゴシック" panose="020B0600070205080204" pitchFamily="34" charset="-128"/>
              </a:rPr>
              <a:t>)V</a:t>
            </a:r>
            <a:r>
              <a:rPr lang="en-US" altLang="en-US" baseline="30000" dirty="0">
                <a:solidFill>
                  <a:schemeClr val="tx1"/>
                </a:solidFill>
                <a:ea typeface="ＭＳ Ｐゴシック" panose="020B0600070205080204" pitchFamily="34" charset="-128"/>
              </a:rPr>
              <a:t>T</a:t>
            </a:r>
            <a:r>
              <a:rPr lang="en-US" altLang="en-US" dirty="0">
                <a:solidFill>
                  <a:schemeClr val="tx1"/>
                </a:solidFill>
                <a:ea typeface="ＭＳ Ｐゴシック" panose="020B0600070205080204" pitchFamily="34" charset="-128"/>
              </a:rPr>
              <a:t>V(D</a:t>
            </a:r>
            <a:r>
              <a:rPr lang="en-US" altLang="en-US" baseline="30000" dirty="0">
                <a:solidFill>
                  <a:schemeClr val="tx1"/>
                </a:solidFill>
                <a:ea typeface="ＭＳ Ｐゴシック" panose="020B0600070205080204" pitchFamily="34" charset="-128"/>
              </a:rPr>
              <a:t>2</a:t>
            </a:r>
            <a:r>
              <a:rPr lang="en-US" altLang="en-US" dirty="0">
                <a:solidFill>
                  <a:schemeClr val="tx1"/>
                </a:solidFill>
                <a:ea typeface="ＭＳ Ｐゴシック" panose="020B0600070205080204" pitchFamily="34" charset="-128"/>
              </a:rPr>
              <a:t>)</a:t>
            </a:r>
            <a:r>
              <a:rPr lang="en-US" altLang="en-US" baseline="30000" dirty="0">
                <a:solidFill>
                  <a:schemeClr val="tx1"/>
                </a:solidFill>
                <a:ea typeface="ＭＳ Ｐゴシック" panose="020B0600070205080204" pitchFamily="34" charset="-128"/>
              </a:rPr>
              <a:t>-1</a:t>
            </a:r>
            <a:r>
              <a:rPr lang="en-US" altLang="en-US" dirty="0">
                <a:solidFill>
                  <a:schemeClr val="tx1"/>
                </a:solidFill>
                <a:ea typeface="ＭＳ Ｐゴシック" panose="020B0600070205080204" pitchFamily="34" charset="-128"/>
              </a:rPr>
              <a:t>V</a:t>
            </a:r>
            <a:r>
              <a:rPr lang="en-US" altLang="en-US" baseline="30000" dirty="0">
                <a:solidFill>
                  <a:schemeClr val="tx1"/>
                </a:solidFill>
                <a:ea typeface="ＭＳ Ｐゴシック" panose="020B0600070205080204" pitchFamily="34" charset="-128"/>
              </a:rPr>
              <a:t>T</a:t>
            </a:r>
            <a:r>
              <a:rPr lang="en-US" altLang="en-US" dirty="0">
                <a:solidFill>
                  <a:schemeClr val="tx1"/>
                </a:solidFill>
                <a:ea typeface="ＭＳ Ｐゴシック" panose="020B0600070205080204" pitchFamily="34" charset="-128"/>
              </a:rPr>
              <a:t>=I</a:t>
            </a:r>
          </a:p>
          <a:p>
            <a:pPr lvl="1"/>
            <a:r>
              <a:rPr lang="en-US" altLang="en-US" dirty="0">
                <a:solidFill>
                  <a:schemeClr val="tx1"/>
                </a:solidFill>
                <a:ea typeface="ＭＳ Ｐゴシック" panose="020B0600070205080204" pitchFamily="34" charset="-128"/>
              </a:rPr>
              <a:t> We know that (X</a:t>
            </a:r>
            <a:r>
              <a:rPr lang="en-US" altLang="en-US" baseline="30000" dirty="0">
                <a:solidFill>
                  <a:schemeClr val="tx1"/>
                </a:solidFill>
                <a:ea typeface="ＭＳ Ｐゴシック" panose="020B0600070205080204" pitchFamily="34" charset="-128"/>
              </a:rPr>
              <a:t>T</a:t>
            </a:r>
            <a:r>
              <a:rPr lang="en-US" altLang="en-US" dirty="0">
                <a:solidFill>
                  <a:schemeClr val="tx1"/>
                </a:solidFill>
                <a:ea typeface="ＭＳ Ｐゴシック" panose="020B0600070205080204" pitchFamily="34" charset="-128"/>
              </a:rPr>
              <a:t>X )</a:t>
            </a:r>
            <a:r>
              <a:rPr lang="en-US" altLang="en-US" baseline="30000" dirty="0">
                <a:solidFill>
                  <a:schemeClr val="tx1"/>
                </a:solidFill>
                <a:ea typeface="ＭＳ Ｐゴシック" panose="020B0600070205080204" pitchFamily="34" charset="-128"/>
              </a:rPr>
              <a:t>-1</a:t>
            </a:r>
            <a:r>
              <a:rPr lang="en-US" altLang="en-US" dirty="0">
                <a:solidFill>
                  <a:schemeClr val="tx1"/>
                </a:solidFill>
                <a:ea typeface="ＭＳ Ｐゴシック" panose="020B0600070205080204" pitchFamily="34" charset="-128"/>
              </a:rPr>
              <a:t>= V(D</a:t>
            </a:r>
            <a:r>
              <a:rPr lang="en-US" altLang="en-US" baseline="30000" dirty="0">
                <a:solidFill>
                  <a:schemeClr val="tx1"/>
                </a:solidFill>
                <a:ea typeface="ＭＳ Ｐゴシック" panose="020B0600070205080204" pitchFamily="34" charset="-128"/>
              </a:rPr>
              <a:t>2</a:t>
            </a:r>
            <a:r>
              <a:rPr lang="en-US" altLang="en-US" dirty="0">
                <a:solidFill>
                  <a:schemeClr val="tx1"/>
                </a:solidFill>
                <a:ea typeface="ＭＳ Ｐゴシック" panose="020B0600070205080204" pitchFamily="34" charset="-128"/>
              </a:rPr>
              <a:t>)</a:t>
            </a:r>
            <a:r>
              <a:rPr lang="en-US" altLang="en-US" baseline="30000" dirty="0">
                <a:solidFill>
                  <a:schemeClr val="tx1"/>
                </a:solidFill>
                <a:ea typeface="ＭＳ Ｐゴシック" panose="020B0600070205080204" pitchFamily="34" charset="-128"/>
              </a:rPr>
              <a:t>-1</a:t>
            </a:r>
            <a:r>
              <a:rPr lang="en-US" altLang="en-US" dirty="0">
                <a:solidFill>
                  <a:schemeClr val="tx1"/>
                </a:solidFill>
                <a:ea typeface="ＭＳ Ｐゴシック" panose="020B0600070205080204" pitchFamily="34" charset="-128"/>
              </a:rPr>
              <a:t>V</a:t>
            </a:r>
            <a:r>
              <a:rPr lang="en-US" altLang="en-US" baseline="30000" dirty="0">
                <a:solidFill>
                  <a:schemeClr val="tx1"/>
                </a:solidFill>
                <a:ea typeface="ＭＳ Ｐゴシック" panose="020B0600070205080204" pitchFamily="34" charset="-128"/>
              </a:rPr>
              <a:t>T</a:t>
            </a:r>
            <a:endParaRPr lang="en-US" altLang="en-US" dirty="0">
              <a:solidFill>
                <a:schemeClr val="tx1"/>
              </a:solidFill>
              <a:ea typeface="ＭＳ Ｐゴシック" panose="020B0600070205080204" pitchFamily="34" charset="-128"/>
            </a:endParaRPr>
          </a:p>
          <a:p>
            <a:pPr lvl="1"/>
            <a:r>
              <a:rPr lang="en-US" altLang="en-US" dirty="0">
                <a:solidFill>
                  <a:schemeClr val="tx1"/>
                </a:solidFill>
                <a:ea typeface="ＭＳ Ｐゴシック" panose="020B0600070205080204" pitchFamily="34" charset="-128"/>
              </a:rPr>
              <a:t> Inverting a diagonal matrix D</a:t>
            </a:r>
            <a:r>
              <a:rPr lang="en-US" altLang="en-US" baseline="30000" dirty="0">
                <a:solidFill>
                  <a:schemeClr val="tx1"/>
                </a:solidFill>
                <a:ea typeface="ＭＳ Ｐゴシック" panose="020B0600070205080204" pitchFamily="34" charset="-128"/>
              </a:rPr>
              <a:t>2</a:t>
            </a:r>
            <a:r>
              <a:rPr lang="en-US" altLang="en-US" dirty="0">
                <a:solidFill>
                  <a:schemeClr val="tx1"/>
                </a:solidFill>
                <a:ea typeface="ＭＳ Ｐゴシック" panose="020B0600070205080204" pitchFamily="34" charset="-128"/>
              </a:rPr>
              <a:t> is trivial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58F83-9A6F-4A3A-93C9-AADF553DFA21}"/>
              </a:ext>
            </a:extLst>
          </p:cNvPr>
          <p:cNvSpPr>
            <a:spLocks noGrp="1"/>
          </p:cNvSpPr>
          <p:nvPr>
            <p:ph type="title"/>
          </p:nvPr>
        </p:nvSpPr>
        <p:spPr/>
        <p:txBody>
          <a:bodyPr>
            <a:normAutofit/>
          </a:bodyPr>
          <a:lstStyle/>
          <a:p>
            <a:r>
              <a:rPr lang="en-US" b="1" dirty="0"/>
              <a:t>Neural Networks are Rising Again</a:t>
            </a:r>
            <a:endParaRPr lang="en-IN" dirty="0"/>
          </a:p>
        </p:txBody>
      </p:sp>
      <p:sp>
        <p:nvSpPr>
          <p:cNvPr id="3" name="Content Placeholder 2">
            <a:extLst>
              <a:ext uri="{FF2B5EF4-FFF2-40B4-BE49-F238E27FC236}">
                <a16:creationId xmlns:a16="http://schemas.microsoft.com/office/drawing/2014/main" id="{6A217041-F690-4726-8C17-E4E08A80294F}"/>
              </a:ext>
            </a:extLst>
          </p:cNvPr>
          <p:cNvSpPr>
            <a:spLocks noGrp="1"/>
          </p:cNvSpPr>
          <p:nvPr>
            <p:ph idx="1"/>
          </p:nvPr>
        </p:nvSpPr>
        <p:spPr/>
        <p:txBody>
          <a:bodyPr>
            <a:normAutofit fontScale="70000" lnSpcReduction="20000"/>
          </a:bodyPr>
          <a:lstStyle/>
          <a:p>
            <a:r>
              <a:rPr lang="en-US" dirty="0"/>
              <a:t>In the 90s came first successful commercial applications of neural networks in character and speech recognition. In 1997 IBM developed special computer Deep Blue that beat world chess champion Garry Kasparov. By 2010 were developed first successful self-driving cars and industrial robots.</a:t>
            </a:r>
          </a:p>
          <a:p>
            <a:r>
              <a:rPr lang="en-US" dirty="0"/>
              <a:t>An important paradigm shift emerged: more and more scientists have started to treat intelligence as an ability to behave profitably. Internal mechanisms became not as important.</a:t>
            </a:r>
          </a:p>
          <a:p>
            <a:r>
              <a:rPr lang="en-US" dirty="0"/>
              <a:t>Since then neural networks gradually outperformed humans in many tasks like recognition, classification and prediction. </a:t>
            </a:r>
            <a:r>
              <a:rPr lang="en-US" dirty="0">
                <a:hlinkClick r:id="rId3"/>
              </a:rPr>
              <a:t>Deep Learning</a:t>
            </a:r>
            <a:r>
              <a:rPr lang="en-US" dirty="0"/>
              <a:t> became a mainstream in AI research and proved to be very fruitful. While debates about possibilities of simulation of human thought are still going, we just don’t have any substantial arguments for any of those points.</a:t>
            </a:r>
          </a:p>
          <a:p>
            <a:endParaRPr lang="en-IN" dirty="0"/>
          </a:p>
        </p:txBody>
      </p:sp>
    </p:spTree>
    <p:extLst>
      <p:ext uri="{BB962C8B-B14F-4D97-AF65-F5344CB8AC3E}">
        <p14:creationId xmlns:p14="http://schemas.microsoft.com/office/powerpoint/2010/main" val="41031572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6B1B9D42-D1EC-4416-81C9-CE120788E4F8}"/>
              </a:ext>
            </a:extLst>
          </p:cNvPr>
          <p:cNvSpPr>
            <a:spLocks noGrp="1"/>
          </p:cNvSpPr>
          <p:nvPr>
            <p:ph type="title"/>
          </p:nvPr>
        </p:nvSpPr>
        <p:spPr/>
        <p:txBody>
          <a:bodyPr/>
          <a:lstStyle/>
          <a:p>
            <a:r>
              <a:rPr lang="en-US" altLang="en-US"/>
              <a:t>Additional Python Resources</a:t>
            </a:r>
          </a:p>
        </p:txBody>
      </p:sp>
      <p:sp>
        <p:nvSpPr>
          <p:cNvPr id="40963" name="Content Placeholder 2">
            <a:extLst>
              <a:ext uri="{FF2B5EF4-FFF2-40B4-BE49-F238E27FC236}">
                <a16:creationId xmlns:a16="http://schemas.microsoft.com/office/drawing/2014/main" id="{EF577E06-4D57-4C5B-A842-A4D835CE2D50}"/>
              </a:ext>
            </a:extLst>
          </p:cNvPr>
          <p:cNvSpPr>
            <a:spLocks noGrp="1"/>
          </p:cNvSpPr>
          <p:nvPr>
            <p:ph idx="1"/>
          </p:nvPr>
        </p:nvSpPr>
        <p:spPr/>
        <p:txBody>
          <a:bodyPr>
            <a:normAutofit fontScale="92500" lnSpcReduction="10000"/>
          </a:bodyPr>
          <a:lstStyle/>
          <a:p>
            <a:r>
              <a:rPr lang="en-US" altLang="en-US" dirty="0"/>
              <a:t>Python Homepage</a:t>
            </a:r>
            <a:br>
              <a:rPr lang="en-US" altLang="en-US" dirty="0"/>
            </a:br>
            <a:r>
              <a:rPr lang="en-US" altLang="en-US" dirty="0">
                <a:hlinkClick r:id="rId2"/>
              </a:rPr>
              <a:t>http://www.python.org/</a:t>
            </a:r>
            <a:endParaRPr lang="en-US" altLang="en-US" dirty="0"/>
          </a:p>
          <a:p>
            <a:r>
              <a:rPr lang="en-US" altLang="en-US" dirty="0"/>
              <a:t>Dive Into Python</a:t>
            </a:r>
            <a:br>
              <a:rPr lang="en-US" altLang="en-US" dirty="0"/>
            </a:br>
            <a:r>
              <a:rPr lang="en-US" altLang="en-US" dirty="0">
                <a:hlinkClick r:id="rId3"/>
              </a:rPr>
              <a:t>http://www.diveintopython.org/</a:t>
            </a:r>
            <a:endParaRPr lang="en-US" altLang="en-US" dirty="0"/>
          </a:p>
          <a:p>
            <a:r>
              <a:rPr lang="en-US" altLang="en-US" dirty="0"/>
              <a:t>Learning Python, 3</a:t>
            </a:r>
            <a:r>
              <a:rPr lang="en-US" altLang="en-US" baseline="30000" dirty="0"/>
              <a:t>rd</a:t>
            </a:r>
            <a:r>
              <a:rPr lang="en-US" altLang="en-US" dirty="0"/>
              <a:t> Edition</a:t>
            </a:r>
            <a:br>
              <a:rPr lang="en-US" altLang="en-US" dirty="0"/>
            </a:br>
            <a:r>
              <a:rPr lang="en-US" altLang="en-US" dirty="0">
                <a:hlinkClick r:id="rId4"/>
              </a:rPr>
              <a:t>http://www.oreilly.com/catalog/9780596513986/</a:t>
            </a:r>
            <a:endParaRPr lang="en-US" altLang="en-US" dirty="0"/>
          </a:p>
          <a:p>
            <a:r>
              <a:rPr lang="en-US" altLang="en-US" dirty="0"/>
              <a:t>Getting Started Writing Geoprocessing Scripts</a:t>
            </a:r>
            <a:br>
              <a:rPr lang="en-US" altLang="en-US" dirty="0"/>
            </a:br>
            <a:r>
              <a:rPr lang="en-US" altLang="en-US" dirty="0">
                <a:hlinkClick r:id="rId5"/>
              </a:rPr>
              <a:t>Available on ESRI's </a:t>
            </a:r>
            <a:r>
              <a:rPr lang="en-US" altLang="en-US" dirty="0" err="1">
                <a:hlinkClick r:id="rId5"/>
              </a:rPr>
              <a:t>suppor</a:t>
            </a:r>
            <a:r>
              <a:rPr lang="en-US" altLang="en-US" dirty="0">
                <a:hlinkClick r:id="rId5"/>
              </a:rPr>
              <a:t> t page</a:t>
            </a:r>
            <a:endParaRPr lang="en-US" altLang="en-US" dirty="0"/>
          </a:p>
        </p:txBody>
      </p:sp>
    </p:spTree>
  </p:cSld>
  <p:clrMapOvr>
    <a:masterClrMapping/>
  </p:clrMapOvr>
</p:sld>
</file>

<file path=ppt/theme/theme1.xml><?xml version="1.0" encoding="utf-8"?>
<a:theme xmlns:a="http://schemas.openxmlformats.org/drawingml/2006/main" name="AccentBoxVTI">
  <a:themeElements>
    <a:clrScheme name="AnalogousFromRegularSeedLeftStep">
      <a:dk1>
        <a:srgbClr val="000000"/>
      </a:dk1>
      <a:lt1>
        <a:srgbClr val="FFFFFF"/>
      </a:lt1>
      <a:dk2>
        <a:srgbClr val="412425"/>
      </a:dk2>
      <a:lt2>
        <a:srgbClr val="E2E5E8"/>
      </a:lt2>
      <a:accent1>
        <a:srgbClr val="DD8A32"/>
      </a:accent1>
      <a:accent2>
        <a:srgbClr val="CC3121"/>
      </a:accent2>
      <a:accent3>
        <a:srgbClr val="DD3269"/>
      </a:accent3>
      <a:accent4>
        <a:srgbClr val="CC219E"/>
      </a:accent4>
      <a:accent5>
        <a:srgbClr val="C432DD"/>
      </a:accent5>
      <a:accent6>
        <a:srgbClr val="742FCF"/>
      </a:accent6>
      <a:hlink>
        <a:srgbClr val="3F7DBF"/>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1146</TotalTime>
  <Words>5227</Words>
  <Application>Microsoft Office PowerPoint</Application>
  <PresentationFormat>Widescreen</PresentationFormat>
  <Paragraphs>661</Paragraphs>
  <Slides>90</Slides>
  <Notes>21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100" baseType="lpstr">
      <vt:lpstr>Arial</vt:lpstr>
      <vt:lpstr>Avenir Next LT Pro</vt:lpstr>
      <vt:lpstr>Calibri</vt:lpstr>
      <vt:lpstr>Courier New</vt:lpstr>
      <vt:lpstr>Tahoma</vt:lpstr>
      <vt:lpstr>Tahoma Bold</vt:lpstr>
      <vt:lpstr>Verdana</vt:lpstr>
      <vt:lpstr>Wingdings</vt:lpstr>
      <vt:lpstr>AccentBoxVTI</vt:lpstr>
      <vt:lpstr>Equation</vt:lpstr>
      <vt:lpstr>AI</vt:lpstr>
      <vt:lpstr>What is AI</vt:lpstr>
      <vt:lpstr>Ancient Computers</vt:lpstr>
      <vt:lpstr>PowerPoint Presentation</vt:lpstr>
      <vt:lpstr>PowerPoint Presentation</vt:lpstr>
      <vt:lpstr>Introduction to AI</vt:lpstr>
      <vt:lpstr>History of AI</vt:lpstr>
      <vt:lpstr>History of AI: Dartmouth Workshop 1956</vt:lpstr>
      <vt:lpstr>Neural Networks are Rising Again</vt:lpstr>
      <vt:lpstr>PowerPoint Presentation</vt:lpstr>
      <vt:lpstr>Applications of AI</vt:lpstr>
      <vt:lpstr>PowerPoint Presentation</vt:lpstr>
      <vt:lpstr>PowerPoint Presentation</vt:lpstr>
      <vt:lpstr>Facial Recognition</vt:lpstr>
      <vt:lpstr>Future Aspects of AI</vt:lpstr>
      <vt:lpstr>Applications of Machine Learning</vt:lpstr>
      <vt:lpstr>1. Image Recognition</vt:lpstr>
      <vt:lpstr>PowerPoint Presentation</vt:lpstr>
      <vt:lpstr>PowerPoint Presentation</vt:lpstr>
      <vt:lpstr>Speech Recognition</vt:lpstr>
      <vt:lpstr>Google Traffic Prediction </vt:lpstr>
      <vt:lpstr>Product Recommendations</vt:lpstr>
      <vt:lpstr>Virtual Personal Assistant</vt:lpstr>
      <vt:lpstr>Setting up Environment of Python</vt:lpstr>
      <vt:lpstr>Installing Python 3.4.3</vt:lpstr>
      <vt:lpstr>Go to: https://www.python.org/downloads/  </vt:lpstr>
      <vt:lpstr>Setting your environment path</vt:lpstr>
      <vt:lpstr>Test Python 3.4.3 installation</vt:lpstr>
      <vt:lpstr>Installing Python 3 Packages</vt:lpstr>
      <vt:lpstr>Open the Command Prompt</vt:lpstr>
      <vt:lpstr>Introduction to Python Programming</vt:lpstr>
      <vt:lpstr>Introduction to Python</vt:lpstr>
      <vt:lpstr>Why Python?</vt:lpstr>
      <vt:lpstr>Why not Visual Basic?</vt:lpstr>
      <vt:lpstr>PowerPoint Presentation</vt:lpstr>
      <vt:lpstr>Python Interfaces</vt:lpstr>
      <vt:lpstr>IDLE – Development Environment</vt:lpstr>
      <vt:lpstr>Example Python</vt:lpstr>
      <vt:lpstr>More than just printing</vt:lpstr>
      <vt:lpstr>String Methods</vt:lpstr>
      <vt:lpstr>String Methods</vt:lpstr>
      <vt:lpstr>Other Python Objects</vt:lpstr>
      <vt:lpstr>Lists</vt:lpstr>
      <vt:lpstr>List Methods</vt:lpstr>
      <vt:lpstr>Lists in ArcToolbox</vt:lpstr>
      <vt:lpstr>Tuples</vt:lpstr>
      <vt:lpstr>Dictionaries</vt:lpstr>
      <vt:lpstr>Indentation and Blocks</vt:lpstr>
      <vt:lpstr>Conditional Branching</vt:lpstr>
      <vt:lpstr>Looping with For</vt:lpstr>
      <vt:lpstr>Looping with For</vt:lpstr>
      <vt:lpstr>Modules</vt:lpstr>
      <vt:lpstr>Modules</vt:lpstr>
      <vt:lpstr>Files</vt:lpstr>
      <vt:lpstr>Error Capture</vt:lpstr>
      <vt:lpstr>Modules in Python</vt:lpstr>
      <vt:lpstr>Python OOPS</vt:lpstr>
      <vt:lpstr>OOP, Defining a Class</vt:lpstr>
      <vt:lpstr>Fields</vt:lpstr>
      <vt:lpstr>Using a Class</vt:lpstr>
      <vt:lpstr>Object Methods</vt:lpstr>
      <vt:lpstr>"Implicit" Parameter (self)</vt:lpstr>
      <vt:lpstr>Calling Methods</vt:lpstr>
      <vt:lpstr>Constructors</vt:lpstr>
      <vt:lpstr>toString and __str__</vt:lpstr>
      <vt:lpstr>Complete Point Class</vt:lpstr>
      <vt:lpstr>Operator Overloading</vt:lpstr>
      <vt:lpstr>Generating Exceptions</vt:lpstr>
      <vt:lpstr>Inheritance</vt:lpstr>
      <vt:lpstr>Calling Superclass Methods</vt:lpstr>
      <vt:lpstr>How to Deploy models to Production</vt:lpstr>
      <vt:lpstr>Steps for Deploying the Model-</vt:lpstr>
      <vt:lpstr>Outline</vt:lpstr>
      <vt:lpstr>Basic concepts</vt:lpstr>
      <vt:lpstr>Basic concepts</vt:lpstr>
      <vt:lpstr>Basic concepts</vt:lpstr>
      <vt:lpstr>Basic concepts</vt:lpstr>
      <vt:lpstr>Special matrices</vt:lpstr>
      <vt:lpstr>Basic concepts</vt:lpstr>
      <vt:lpstr>Linear independence</vt:lpstr>
      <vt:lpstr>Span of a vector space</vt:lpstr>
      <vt:lpstr>Rank of a Matrix</vt:lpstr>
      <vt:lpstr>Inverse of a matrix</vt:lpstr>
      <vt:lpstr>Dimensions</vt:lpstr>
      <vt:lpstr>Examples</vt:lpstr>
      <vt:lpstr>Singular Value Decomposition (SVD)</vt:lpstr>
      <vt:lpstr>Eigen Value Decomposition</vt:lpstr>
      <vt:lpstr>Low-rank Matrix Inversion</vt:lpstr>
      <vt:lpstr>Low-rank Matrix Inversion</vt:lpstr>
      <vt:lpstr>Additional Python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dc:title>
  <dc:creator>Navdeep S</dc:creator>
  <cp:lastModifiedBy>navdeep sidana</cp:lastModifiedBy>
  <cp:revision>38</cp:revision>
  <dcterms:created xsi:type="dcterms:W3CDTF">2020-01-26T14:35:29Z</dcterms:created>
  <dcterms:modified xsi:type="dcterms:W3CDTF">2020-02-02T23:54:23Z</dcterms:modified>
</cp:coreProperties>
</file>